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authors.xml" ContentType="application/vnd.ms-powerpoint.auth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1" r:id="rId5"/>
  </p:sldMasterIdLst>
  <p:notesMasterIdLst>
    <p:notesMasterId r:id="rId28"/>
  </p:notesMasterIdLst>
  <p:sldIdLst>
    <p:sldId id="1058" r:id="rId6"/>
    <p:sldId id="1924" r:id="rId7"/>
    <p:sldId id="1938" r:id="rId8"/>
    <p:sldId id="548" r:id="rId9"/>
    <p:sldId id="1919" r:id="rId10"/>
    <p:sldId id="1926" r:id="rId11"/>
    <p:sldId id="1927" r:id="rId12"/>
    <p:sldId id="1928" r:id="rId13"/>
    <p:sldId id="1939" r:id="rId14"/>
    <p:sldId id="1031" r:id="rId15"/>
    <p:sldId id="1931" r:id="rId16"/>
    <p:sldId id="1940" r:id="rId17"/>
    <p:sldId id="1946" r:id="rId18"/>
    <p:sldId id="1948" r:id="rId19"/>
    <p:sldId id="1934" r:id="rId20"/>
    <p:sldId id="1944" r:id="rId21"/>
    <p:sldId id="1935" r:id="rId22"/>
    <p:sldId id="1921" r:id="rId23"/>
    <p:sldId id="1937" r:id="rId24"/>
    <p:sldId id="1040" r:id="rId25"/>
    <p:sldId id="939" r:id="rId26"/>
    <p:sldId id="907"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7C01B30-3100-1084-B524-1940C1954D26}" name="VanBlarcom, Tammy" initials="VT" userId="S::TVanBlarcom@trcsolutions.com::b18fa414-69d6-4cd7-bac0-2b469593b805"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63" d="100"/>
          <a:sy n="63" d="100"/>
        </p:scale>
        <p:origin x="66" y="1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viewProps" Target="viewProps.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763976B-8B23-4114-AE3F-593E99DBE56C}" type="datetimeFigureOut">
              <a:rPr lang="en-US" smtClean="0"/>
              <a:t>2/11/2025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D69B0D3-6369-4A3B-9D4B-E4ACDCB3DA6A}" type="slidenum">
              <a:rPr lang="en-US" smtClean="0"/>
              <a:t>‹#›</a:t>
            </a:fld>
            <a:endParaRPr lang="en-US"/>
          </a:p>
        </p:txBody>
      </p:sp>
    </p:spTree>
    <p:extLst>
      <p:ext uri="{BB962C8B-B14F-4D97-AF65-F5344CB8AC3E}">
        <p14:creationId xmlns:p14="http://schemas.microsoft.com/office/powerpoint/2010/main" val="41070881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E48EB148-ED04-4947-A9B6-19109EE1FB88}" type="slidenum">
              <a:rPr lang="en-US" smtClean="0"/>
              <a:pPr>
                <a:defRPr/>
              </a:pPr>
              <a:t>1</a:t>
            </a:fld>
            <a:endParaRPr lang="en-US" dirty="0"/>
          </a:p>
        </p:txBody>
      </p:sp>
    </p:spTree>
    <p:extLst>
      <p:ext uri="{BB962C8B-B14F-4D97-AF65-F5344CB8AC3E}">
        <p14:creationId xmlns:p14="http://schemas.microsoft.com/office/powerpoint/2010/main" val="40714162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512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a:latin typeface="Calibri" charset="0"/>
            </a:endParaRPr>
          </a:p>
        </p:txBody>
      </p:sp>
      <p:sp>
        <p:nvSpPr>
          <p:cNvPr id="5123"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Calibri" charset="0"/>
                <a:ea typeface="ＭＳ Ｐゴシック" charset="0"/>
                <a:cs typeface="ＭＳ Ｐゴシック" charset="0"/>
              </a:defRPr>
            </a:lvl1pPr>
            <a:lvl2pPr marL="771450" indent="-296711">
              <a:defRPr sz="2400">
                <a:solidFill>
                  <a:schemeClr val="tx1"/>
                </a:solidFill>
                <a:latin typeface="Calibri" charset="0"/>
                <a:ea typeface="ＭＳ Ｐゴシック" charset="0"/>
              </a:defRPr>
            </a:lvl2pPr>
            <a:lvl3pPr marL="1186847" indent="-237369">
              <a:defRPr sz="2400">
                <a:solidFill>
                  <a:schemeClr val="tx1"/>
                </a:solidFill>
                <a:latin typeface="Calibri" charset="0"/>
                <a:ea typeface="ＭＳ Ｐゴシック" charset="0"/>
              </a:defRPr>
            </a:lvl3pPr>
            <a:lvl4pPr marL="1661585" indent="-237369">
              <a:defRPr sz="2400">
                <a:solidFill>
                  <a:schemeClr val="tx1"/>
                </a:solidFill>
                <a:latin typeface="Calibri" charset="0"/>
                <a:ea typeface="ＭＳ Ｐゴシック" charset="0"/>
              </a:defRPr>
            </a:lvl4pPr>
            <a:lvl5pPr marL="2136324" indent="-237369">
              <a:defRPr sz="2400">
                <a:solidFill>
                  <a:schemeClr val="tx1"/>
                </a:solidFill>
                <a:latin typeface="Calibri" charset="0"/>
                <a:ea typeface="ＭＳ Ｐゴシック" charset="0"/>
              </a:defRPr>
            </a:lvl5pPr>
            <a:lvl6pPr marL="2611062" indent="-237369" eaLnBrk="0" fontAlgn="base" hangingPunct="0">
              <a:spcBef>
                <a:spcPct val="0"/>
              </a:spcBef>
              <a:spcAft>
                <a:spcPct val="0"/>
              </a:spcAft>
              <a:defRPr sz="2400">
                <a:solidFill>
                  <a:schemeClr val="tx1"/>
                </a:solidFill>
                <a:latin typeface="Calibri" charset="0"/>
                <a:ea typeface="ＭＳ Ｐゴシック" charset="0"/>
              </a:defRPr>
            </a:lvl6pPr>
            <a:lvl7pPr marL="3085801" indent="-237369" eaLnBrk="0" fontAlgn="base" hangingPunct="0">
              <a:spcBef>
                <a:spcPct val="0"/>
              </a:spcBef>
              <a:spcAft>
                <a:spcPct val="0"/>
              </a:spcAft>
              <a:defRPr sz="2400">
                <a:solidFill>
                  <a:schemeClr val="tx1"/>
                </a:solidFill>
                <a:latin typeface="Calibri" charset="0"/>
                <a:ea typeface="ＭＳ Ｐゴシック" charset="0"/>
              </a:defRPr>
            </a:lvl7pPr>
            <a:lvl8pPr marL="3560540" indent="-237369" eaLnBrk="0" fontAlgn="base" hangingPunct="0">
              <a:spcBef>
                <a:spcPct val="0"/>
              </a:spcBef>
              <a:spcAft>
                <a:spcPct val="0"/>
              </a:spcAft>
              <a:defRPr sz="2400">
                <a:solidFill>
                  <a:schemeClr val="tx1"/>
                </a:solidFill>
                <a:latin typeface="Calibri" charset="0"/>
                <a:ea typeface="ＭＳ Ｐゴシック" charset="0"/>
              </a:defRPr>
            </a:lvl8pPr>
            <a:lvl9pPr marL="4035279" indent="-237369" eaLnBrk="0" fontAlgn="base" hangingPunct="0">
              <a:spcBef>
                <a:spcPct val="0"/>
              </a:spcBef>
              <a:spcAft>
                <a:spcPct val="0"/>
              </a:spcAft>
              <a:defRPr sz="2400">
                <a:solidFill>
                  <a:schemeClr val="tx1"/>
                </a:solidFill>
                <a:latin typeface="Calibri" charset="0"/>
                <a:ea typeface="ＭＳ Ｐゴシック"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8BFBAA34-A3F6-1F40-979A-ACB7D04D61AB}" type="slidenum">
              <a:rPr kumimoji="0" lang="en-US" sz="1200" b="0" i="0" u="none" strike="noStrike" kern="1200" cap="none" spc="0" normalizeH="0" baseline="0" noProof="0">
                <a:ln>
                  <a:noFill/>
                </a:ln>
                <a:solidFill>
                  <a:prstClr val="black"/>
                </a:solidFill>
                <a:effectLst/>
                <a:uLnTx/>
                <a:uFillTx/>
                <a:latin typeface="Calibri" charset="0"/>
                <a:ea typeface="Arial Unicode MS" panose="020B0604020202020204" pitchFamily="34" charset="-128"/>
                <a:cs typeface="Arial Unicode MS" panose="020B0604020202020204" pitchFamily="34" charset="-128"/>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en-US" sz="1200" b="0" i="0" u="none" strike="noStrike" kern="1200" cap="none" spc="0" normalizeH="0" baseline="0" noProof="0" dirty="0">
              <a:ln>
                <a:noFill/>
              </a:ln>
              <a:solidFill>
                <a:prstClr val="black"/>
              </a:solidFill>
              <a:effectLst/>
              <a:uLnTx/>
              <a:uFillTx/>
              <a:latin typeface="Calibri" charset="0"/>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42217769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E48EB148-ED04-4947-A9B6-19109EE1FB88}" type="slidenum">
              <a:rPr lang="en-US" smtClean="0"/>
              <a:pPr>
                <a:defRPr/>
              </a:pPr>
              <a:t>10</a:t>
            </a:fld>
            <a:endParaRPr lang="en-US" dirty="0"/>
          </a:p>
        </p:txBody>
      </p:sp>
    </p:spTree>
    <p:extLst>
      <p:ext uri="{BB962C8B-B14F-4D97-AF65-F5344CB8AC3E}">
        <p14:creationId xmlns:p14="http://schemas.microsoft.com/office/powerpoint/2010/main" val="31166113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E48EB148-ED04-4947-A9B6-19109EE1FB88}" type="slidenum">
              <a:rPr lang="en-US" smtClean="0"/>
              <a:pPr>
                <a:defRPr/>
              </a:pPr>
              <a:t>14</a:t>
            </a:fld>
            <a:endParaRPr lang="en-US" dirty="0"/>
          </a:p>
        </p:txBody>
      </p:sp>
    </p:spTree>
    <p:extLst>
      <p:ext uri="{BB962C8B-B14F-4D97-AF65-F5344CB8AC3E}">
        <p14:creationId xmlns:p14="http://schemas.microsoft.com/office/powerpoint/2010/main" val="12757675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512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a:latin typeface="Calibri" charset="0"/>
            </a:endParaRPr>
          </a:p>
        </p:txBody>
      </p:sp>
      <p:sp>
        <p:nvSpPr>
          <p:cNvPr id="5123"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Calibri" charset="0"/>
                <a:ea typeface="ＭＳ Ｐゴシック" charset="0"/>
                <a:cs typeface="ＭＳ Ｐゴシック" charset="0"/>
              </a:defRPr>
            </a:lvl1pPr>
            <a:lvl2pPr marL="771450" indent="-296711">
              <a:defRPr sz="2400">
                <a:solidFill>
                  <a:schemeClr val="tx1"/>
                </a:solidFill>
                <a:latin typeface="Calibri" charset="0"/>
                <a:ea typeface="ＭＳ Ｐゴシック" charset="0"/>
              </a:defRPr>
            </a:lvl2pPr>
            <a:lvl3pPr marL="1186847" indent="-237369">
              <a:defRPr sz="2400">
                <a:solidFill>
                  <a:schemeClr val="tx1"/>
                </a:solidFill>
                <a:latin typeface="Calibri" charset="0"/>
                <a:ea typeface="ＭＳ Ｐゴシック" charset="0"/>
              </a:defRPr>
            </a:lvl3pPr>
            <a:lvl4pPr marL="1661585" indent="-237369">
              <a:defRPr sz="2400">
                <a:solidFill>
                  <a:schemeClr val="tx1"/>
                </a:solidFill>
                <a:latin typeface="Calibri" charset="0"/>
                <a:ea typeface="ＭＳ Ｐゴシック" charset="0"/>
              </a:defRPr>
            </a:lvl4pPr>
            <a:lvl5pPr marL="2136324" indent="-237369">
              <a:defRPr sz="2400">
                <a:solidFill>
                  <a:schemeClr val="tx1"/>
                </a:solidFill>
                <a:latin typeface="Calibri" charset="0"/>
                <a:ea typeface="ＭＳ Ｐゴシック" charset="0"/>
              </a:defRPr>
            </a:lvl5pPr>
            <a:lvl6pPr marL="2611062" indent="-237369" eaLnBrk="0" fontAlgn="base" hangingPunct="0">
              <a:spcBef>
                <a:spcPct val="0"/>
              </a:spcBef>
              <a:spcAft>
                <a:spcPct val="0"/>
              </a:spcAft>
              <a:defRPr sz="2400">
                <a:solidFill>
                  <a:schemeClr val="tx1"/>
                </a:solidFill>
                <a:latin typeface="Calibri" charset="0"/>
                <a:ea typeface="ＭＳ Ｐゴシック" charset="0"/>
              </a:defRPr>
            </a:lvl6pPr>
            <a:lvl7pPr marL="3085801" indent="-237369" eaLnBrk="0" fontAlgn="base" hangingPunct="0">
              <a:spcBef>
                <a:spcPct val="0"/>
              </a:spcBef>
              <a:spcAft>
                <a:spcPct val="0"/>
              </a:spcAft>
              <a:defRPr sz="2400">
                <a:solidFill>
                  <a:schemeClr val="tx1"/>
                </a:solidFill>
                <a:latin typeface="Calibri" charset="0"/>
                <a:ea typeface="ＭＳ Ｐゴシック" charset="0"/>
              </a:defRPr>
            </a:lvl7pPr>
            <a:lvl8pPr marL="3560540" indent="-237369" eaLnBrk="0" fontAlgn="base" hangingPunct="0">
              <a:spcBef>
                <a:spcPct val="0"/>
              </a:spcBef>
              <a:spcAft>
                <a:spcPct val="0"/>
              </a:spcAft>
              <a:defRPr sz="2400">
                <a:solidFill>
                  <a:schemeClr val="tx1"/>
                </a:solidFill>
                <a:latin typeface="Calibri" charset="0"/>
                <a:ea typeface="ＭＳ Ｐゴシック" charset="0"/>
              </a:defRPr>
            </a:lvl8pPr>
            <a:lvl9pPr marL="4035279" indent="-237369" eaLnBrk="0" fontAlgn="base" hangingPunct="0">
              <a:spcBef>
                <a:spcPct val="0"/>
              </a:spcBef>
              <a:spcAft>
                <a:spcPct val="0"/>
              </a:spcAft>
              <a:defRPr sz="2400">
                <a:solidFill>
                  <a:schemeClr val="tx1"/>
                </a:solidFill>
                <a:latin typeface="Calibri" charset="0"/>
                <a:ea typeface="ＭＳ Ｐゴシック" charset="0"/>
              </a:defRPr>
            </a:lvl9pPr>
          </a:lstStyle>
          <a:p>
            <a:fld id="{8BFBAA34-A3F6-1F40-979A-ACB7D04D61AB}" type="slidenum">
              <a:rPr lang="en-US" sz="1200">
                <a:ea typeface="Arial Unicode MS" panose="020B0604020202020204" pitchFamily="34" charset="-128"/>
                <a:cs typeface="Arial Unicode MS" panose="020B0604020202020204" pitchFamily="34" charset="-128"/>
              </a:rPr>
              <a:pPr/>
              <a:t>21</a:t>
            </a:fld>
            <a:endParaRPr lang="en-US" sz="1200" dirty="0">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40280345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34975" y="708025"/>
            <a:ext cx="6299200" cy="35448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8AA26590-87BA-4DEC-8CB7-7231F3C8ED5C}" type="slidenum">
              <a:rPr lang="en-US">
                <a:solidFill>
                  <a:prstClr val="black"/>
                </a:solidFill>
              </a:rPr>
              <a:pPr>
                <a:defRPr/>
              </a:pPr>
              <a:t>22</a:t>
            </a:fld>
            <a:endParaRPr lang="en-US" dirty="0">
              <a:solidFill>
                <a:prstClr val="black"/>
              </a:solidFill>
            </a:endParaRPr>
          </a:p>
        </p:txBody>
      </p:sp>
    </p:spTree>
    <p:extLst>
      <p:ext uri="{BB962C8B-B14F-4D97-AF65-F5344CB8AC3E}">
        <p14:creationId xmlns:p14="http://schemas.microsoft.com/office/powerpoint/2010/main" val="34861480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2.xml"/><Relationship Id="rId5" Type="http://schemas.openxmlformats.org/officeDocument/2006/relationships/image" Target="../media/image4.png"/><Relationship Id="rId4" Type="http://schemas.openxmlformats.org/officeDocument/2006/relationships/image" Target="../media/image4.svg"/></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B03290-0727-A578-E5AB-3EC62B4C37B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A740361-387B-B75D-2F4D-854ABD84FC2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C0B52A0-C5F5-364D-08CD-6AE11DE9FCA0}"/>
              </a:ext>
            </a:extLst>
          </p:cNvPr>
          <p:cNvSpPr>
            <a:spLocks noGrp="1"/>
          </p:cNvSpPr>
          <p:nvPr>
            <p:ph type="dt" sz="half" idx="10"/>
          </p:nvPr>
        </p:nvSpPr>
        <p:spPr/>
        <p:txBody>
          <a:bodyPr/>
          <a:lstStyle/>
          <a:p>
            <a:fld id="{9B93F5DC-D1C3-460F-BF7E-71002658842A}" type="datetimeFigureOut">
              <a:rPr lang="en-US" smtClean="0"/>
              <a:t>2/11/2025</a:t>
            </a:fld>
            <a:endParaRPr lang="en-US"/>
          </a:p>
        </p:txBody>
      </p:sp>
      <p:sp>
        <p:nvSpPr>
          <p:cNvPr id="5" name="Footer Placeholder 4">
            <a:extLst>
              <a:ext uri="{FF2B5EF4-FFF2-40B4-BE49-F238E27FC236}">
                <a16:creationId xmlns:a16="http://schemas.microsoft.com/office/drawing/2014/main" id="{799B5B23-D881-F233-CDE9-D8A6B4CBEEA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E29F6C2-3520-FD35-1D6E-B1FCFCE12E0F}"/>
              </a:ext>
            </a:extLst>
          </p:cNvPr>
          <p:cNvSpPr>
            <a:spLocks noGrp="1"/>
          </p:cNvSpPr>
          <p:nvPr>
            <p:ph type="sldNum" sz="quarter" idx="12"/>
          </p:nvPr>
        </p:nvSpPr>
        <p:spPr/>
        <p:txBody>
          <a:bodyPr/>
          <a:lstStyle/>
          <a:p>
            <a:fld id="{D19D2117-8F37-4EF0-A2FD-C699CC56E2F2}" type="slidenum">
              <a:rPr lang="en-US" smtClean="0"/>
              <a:t>‹#›</a:t>
            </a:fld>
            <a:endParaRPr lang="en-US"/>
          </a:p>
        </p:txBody>
      </p:sp>
    </p:spTree>
    <p:extLst>
      <p:ext uri="{BB962C8B-B14F-4D97-AF65-F5344CB8AC3E}">
        <p14:creationId xmlns:p14="http://schemas.microsoft.com/office/powerpoint/2010/main" val="40135995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22D6F3-8C90-4297-A666-42708AA156E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73BD5A6-836A-8191-387B-B669F134907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CA5ED5F-64B7-4391-4B78-4000744F06CB}"/>
              </a:ext>
            </a:extLst>
          </p:cNvPr>
          <p:cNvSpPr>
            <a:spLocks noGrp="1"/>
          </p:cNvSpPr>
          <p:nvPr>
            <p:ph type="dt" sz="half" idx="10"/>
          </p:nvPr>
        </p:nvSpPr>
        <p:spPr/>
        <p:txBody>
          <a:bodyPr/>
          <a:lstStyle/>
          <a:p>
            <a:fld id="{9B93F5DC-D1C3-460F-BF7E-71002658842A}" type="datetimeFigureOut">
              <a:rPr lang="en-US" smtClean="0"/>
              <a:t>2/11/2025</a:t>
            </a:fld>
            <a:endParaRPr lang="en-US"/>
          </a:p>
        </p:txBody>
      </p:sp>
      <p:sp>
        <p:nvSpPr>
          <p:cNvPr id="5" name="Footer Placeholder 4">
            <a:extLst>
              <a:ext uri="{FF2B5EF4-FFF2-40B4-BE49-F238E27FC236}">
                <a16:creationId xmlns:a16="http://schemas.microsoft.com/office/drawing/2014/main" id="{9CFE7F94-2265-7AD7-5A23-ABD5248EB95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10F967D-35E4-66A5-B427-3C769297FE9D}"/>
              </a:ext>
            </a:extLst>
          </p:cNvPr>
          <p:cNvSpPr>
            <a:spLocks noGrp="1"/>
          </p:cNvSpPr>
          <p:nvPr>
            <p:ph type="sldNum" sz="quarter" idx="12"/>
          </p:nvPr>
        </p:nvSpPr>
        <p:spPr/>
        <p:txBody>
          <a:bodyPr/>
          <a:lstStyle/>
          <a:p>
            <a:fld id="{D19D2117-8F37-4EF0-A2FD-C699CC56E2F2}" type="slidenum">
              <a:rPr lang="en-US" smtClean="0"/>
              <a:t>‹#›</a:t>
            </a:fld>
            <a:endParaRPr lang="en-US"/>
          </a:p>
        </p:txBody>
      </p:sp>
    </p:spTree>
    <p:extLst>
      <p:ext uri="{BB962C8B-B14F-4D97-AF65-F5344CB8AC3E}">
        <p14:creationId xmlns:p14="http://schemas.microsoft.com/office/powerpoint/2010/main" val="22015786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4CDD939-8A43-9878-09C4-C22D2FC84B4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62A3DB7-6E09-FAA9-F0D8-D4EF4E63E06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502728F-39F4-00D9-BC67-2F5AB036EAC2}"/>
              </a:ext>
            </a:extLst>
          </p:cNvPr>
          <p:cNvSpPr>
            <a:spLocks noGrp="1"/>
          </p:cNvSpPr>
          <p:nvPr>
            <p:ph type="dt" sz="half" idx="10"/>
          </p:nvPr>
        </p:nvSpPr>
        <p:spPr/>
        <p:txBody>
          <a:bodyPr/>
          <a:lstStyle/>
          <a:p>
            <a:fld id="{9B93F5DC-D1C3-460F-BF7E-71002658842A}" type="datetimeFigureOut">
              <a:rPr lang="en-US" smtClean="0"/>
              <a:t>2/11/2025</a:t>
            </a:fld>
            <a:endParaRPr lang="en-US"/>
          </a:p>
        </p:txBody>
      </p:sp>
      <p:sp>
        <p:nvSpPr>
          <p:cNvPr id="5" name="Footer Placeholder 4">
            <a:extLst>
              <a:ext uri="{FF2B5EF4-FFF2-40B4-BE49-F238E27FC236}">
                <a16:creationId xmlns:a16="http://schemas.microsoft.com/office/drawing/2014/main" id="{30DB7F3E-3FD9-FF0B-8DD1-4A714A84484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F16585F-1A7D-67B9-989B-57D507A7E390}"/>
              </a:ext>
            </a:extLst>
          </p:cNvPr>
          <p:cNvSpPr>
            <a:spLocks noGrp="1"/>
          </p:cNvSpPr>
          <p:nvPr>
            <p:ph type="sldNum" sz="quarter" idx="12"/>
          </p:nvPr>
        </p:nvSpPr>
        <p:spPr/>
        <p:txBody>
          <a:bodyPr/>
          <a:lstStyle/>
          <a:p>
            <a:fld id="{D19D2117-8F37-4EF0-A2FD-C699CC56E2F2}" type="slidenum">
              <a:rPr lang="en-US" smtClean="0"/>
              <a:t>‹#›</a:t>
            </a:fld>
            <a:endParaRPr lang="en-US"/>
          </a:p>
        </p:txBody>
      </p:sp>
    </p:spTree>
    <p:extLst>
      <p:ext uri="{BB962C8B-B14F-4D97-AF65-F5344CB8AC3E}">
        <p14:creationId xmlns:p14="http://schemas.microsoft.com/office/powerpoint/2010/main" val="6253107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1_Title Slide">
    <p:spTree>
      <p:nvGrpSpPr>
        <p:cNvPr id="1" name=""/>
        <p:cNvGrpSpPr/>
        <p:nvPr/>
      </p:nvGrpSpPr>
      <p:grpSpPr>
        <a:xfrm>
          <a:off x="0" y="0"/>
          <a:ext cx="0" cy="0"/>
          <a:chOff x="0" y="0"/>
          <a:chExt cx="0" cy="0"/>
        </a:xfrm>
      </p:grpSpPr>
      <p:sp>
        <p:nvSpPr>
          <p:cNvPr id="9" name="Title 4">
            <a:extLst>
              <a:ext uri="{FF2B5EF4-FFF2-40B4-BE49-F238E27FC236}">
                <a16:creationId xmlns:a16="http://schemas.microsoft.com/office/drawing/2014/main" id="{EF65191B-B954-4DF5-A85D-0CCFCE0A6898}"/>
              </a:ext>
            </a:extLst>
          </p:cNvPr>
          <p:cNvSpPr>
            <a:spLocks noGrp="1"/>
          </p:cNvSpPr>
          <p:nvPr>
            <p:ph type="title"/>
          </p:nvPr>
        </p:nvSpPr>
        <p:spPr>
          <a:xfrm>
            <a:off x="0" y="2189484"/>
            <a:ext cx="10515600" cy="1325563"/>
          </a:xfrm>
          <a:prstGeom prst="rect">
            <a:avLst/>
          </a:prstGeom>
          <a:noFill/>
        </p:spPr>
        <p:txBody>
          <a:bodyPr anchor="ctr"/>
          <a:lstStyle>
            <a:lvl1pPr marL="457200">
              <a:defRPr sz="4000" b="1" cap="all" baseline="0">
                <a:solidFill>
                  <a:srgbClr val="5E6167"/>
                </a:solidFill>
                <a:latin typeface="Helvetica Condensed"/>
                <a:ea typeface="Helvetica Neue" panose="02000206000000020004" pitchFamily="2"/>
              </a:defRPr>
            </a:lvl1pPr>
          </a:lstStyle>
          <a:p>
            <a:r>
              <a:rPr lang="en-US" dirty="0"/>
              <a:t>Click to edit Master</a:t>
            </a:r>
            <a:endParaRPr lang="en-US" sz="4400" dirty="0"/>
          </a:p>
        </p:txBody>
      </p:sp>
      <p:pic>
        <p:nvPicPr>
          <p:cNvPr id="3" name="Picture 2"/>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0" y="3081866"/>
            <a:ext cx="12192000" cy="1858022"/>
          </a:xfrm>
          <a:prstGeom prst="rect">
            <a:avLst/>
          </a:prstGeom>
        </p:spPr>
      </p:pic>
    </p:spTree>
    <p:extLst>
      <p:ext uri="{BB962C8B-B14F-4D97-AF65-F5344CB8AC3E}">
        <p14:creationId xmlns:p14="http://schemas.microsoft.com/office/powerpoint/2010/main" val="22042131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pic>
        <p:nvPicPr>
          <p:cNvPr id="17" name="Picture 16">
            <a:extLst>
              <a:ext uri="{FF2B5EF4-FFF2-40B4-BE49-F238E27FC236}">
                <a16:creationId xmlns:a16="http://schemas.microsoft.com/office/drawing/2014/main" id="{09A5CA78-9790-4CBA-B0C6-9D46C09A4BF6}"/>
              </a:ext>
            </a:extLst>
          </p:cNvPr>
          <p:cNvPicPr>
            <a:picLocks noChangeAspect="1"/>
          </p:cNvPicPr>
          <p:nvPr/>
        </p:nvPicPr>
        <p:blipFill rotWithShape="1">
          <a:blip r:embed="rId2" cstate="email">
            <a:extLst>
              <a:ext uri="{28A0092B-C50C-407E-A947-70E740481C1C}">
                <a14:useLocalDpi xmlns:a14="http://schemas.microsoft.com/office/drawing/2010/main" val="0"/>
              </a:ext>
            </a:extLst>
          </a:blip>
          <a:srcRect l="-40" t="4646" r="40" b="33855"/>
          <a:stretch/>
        </p:blipFill>
        <p:spPr>
          <a:xfrm>
            <a:off x="-4829" y="3108992"/>
            <a:ext cx="12192000" cy="3749008"/>
          </a:xfrm>
          <a:prstGeom prst="rect">
            <a:avLst/>
          </a:prstGeom>
        </p:spPr>
      </p:pic>
      <p:pic>
        <p:nvPicPr>
          <p:cNvPr id="21" name="Graphic 20">
            <a:extLst>
              <a:ext uri="{FF2B5EF4-FFF2-40B4-BE49-F238E27FC236}">
                <a16:creationId xmlns:a16="http://schemas.microsoft.com/office/drawing/2014/main" id="{7BFF61F5-3CCE-4646-B503-A631792BC8BE}"/>
              </a:ext>
            </a:extLst>
          </p:cNvPr>
          <p:cNvPicPr>
            <a:picLocks noChangeAspect="1"/>
          </p:cNvPicPr>
          <p:nvPr userDrawn="1"/>
        </p:nvPicPr>
        <p:blipFill>
          <a:blip r:embed="rId3">
            <a:extLst>
              <a:ext uri="{96DAC541-7B7A-43D3-8B79-37D633B846F1}">
                <asvg:svgBlip xmlns="" xmlns:asvg="http://schemas.microsoft.com/office/drawing/2016/SVG/main" r:embed="rId4"/>
              </a:ext>
            </a:extLst>
          </a:blip>
          <a:stretch>
            <a:fillRect/>
          </a:stretch>
        </p:blipFill>
        <p:spPr>
          <a:xfrm>
            <a:off x="-9659" y="2932707"/>
            <a:ext cx="12201659" cy="1847448"/>
          </a:xfrm>
          <a:prstGeom prst="rect">
            <a:avLst/>
          </a:prstGeom>
        </p:spPr>
      </p:pic>
      <p:sp>
        <p:nvSpPr>
          <p:cNvPr id="7" name="Snip Single Corner Rectangle 9"/>
          <p:cNvSpPr/>
          <p:nvPr/>
        </p:nvSpPr>
        <p:spPr>
          <a:xfrm>
            <a:off x="-23027" y="1580590"/>
            <a:ext cx="12215027" cy="1617044"/>
          </a:xfrm>
          <a:prstGeom prst="rect">
            <a:avLst/>
          </a:prstGeom>
          <a:solidFill>
            <a:srgbClr val="02903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sp>
        <p:nvSpPr>
          <p:cNvPr id="22" name="TextBox 21">
            <a:extLst>
              <a:ext uri="{FF2B5EF4-FFF2-40B4-BE49-F238E27FC236}">
                <a16:creationId xmlns:a16="http://schemas.microsoft.com/office/drawing/2014/main" id="{74974F4B-A3C4-4903-8B0C-C726394A59CC}"/>
              </a:ext>
            </a:extLst>
          </p:cNvPr>
          <p:cNvSpPr txBox="1"/>
          <p:nvPr userDrawn="1"/>
        </p:nvSpPr>
        <p:spPr>
          <a:xfrm>
            <a:off x="10447491" y="2194324"/>
            <a:ext cx="2711356" cy="1938992"/>
          </a:xfrm>
          <a:prstGeom prst="rect">
            <a:avLst/>
          </a:prstGeom>
          <a:noFill/>
        </p:spPr>
        <p:txBody>
          <a:bodyPr wrap="square" rtlCol="0">
            <a:spAutoFit/>
          </a:bodyPr>
          <a:lstStyle/>
          <a:p>
            <a:r>
              <a:rPr lang="en-US" sz="12000" b="1" dirty="0">
                <a:solidFill>
                  <a:srgbClr val="EAAA00">
                    <a:alpha val="70000"/>
                  </a:srgbClr>
                </a:solidFill>
                <a:latin typeface="Arial" panose="020B0604020202020204" pitchFamily="34" charset="0"/>
                <a:cs typeface="Arial" panose="020B0604020202020204" pitchFamily="34" charset="0"/>
              </a:rPr>
              <a:t>+</a:t>
            </a:r>
          </a:p>
        </p:txBody>
      </p:sp>
      <p:pic>
        <p:nvPicPr>
          <p:cNvPr id="2" name="Picture 1"/>
          <p:cNvPicPr>
            <a:picLocks noChangeAspect="1"/>
          </p:cNvPicPr>
          <p:nvPr userDrawn="1"/>
        </p:nvPicPr>
        <p:blipFill>
          <a:blip r:embed="rId5" cstate="email">
            <a:extLst>
              <a:ext uri="{28A0092B-C50C-407E-A947-70E740481C1C}">
                <a14:useLocalDpi xmlns:a14="http://schemas.microsoft.com/office/drawing/2010/main" val="0"/>
              </a:ext>
            </a:extLst>
          </a:blip>
          <a:stretch>
            <a:fillRect/>
          </a:stretch>
        </p:blipFill>
        <p:spPr>
          <a:xfrm>
            <a:off x="5816885" y="68825"/>
            <a:ext cx="5986284" cy="1420371"/>
          </a:xfrm>
          <a:prstGeom prst="rect">
            <a:avLst/>
          </a:prstGeom>
        </p:spPr>
      </p:pic>
    </p:spTree>
    <p:extLst>
      <p:ext uri="{BB962C8B-B14F-4D97-AF65-F5344CB8AC3E}">
        <p14:creationId xmlns:p14="http://schemas.microsoft.com/office/powerpoint/2010/main" val="19943400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1_Title Slide">
    <p:spTree>
      <p:nvGrpSpPr>
        <p:cNvPr id="1" name=""/>
        <p:cNvGrpSpPr/>
        <p:nvPr/>
      </p:nvGrpSpPr>
      <p:grpSpPr>
        <a:xfrm>
          <a:off x="0" y="0"/>
          <a:ext cx="0" cy="0"/>
          <a:chOff x="0" y="0"/>
          <a:chExt cx="0" cy="0"/>
        </a:xfrm>
      </p:grpSpPr>
      <p:sp>
        <p:nvSpPr>
          <p:cNvPr id="9" name="Title 4">
            <a:extLst>
              <a:ext uri="{FF2B5EF4-FFF2-40B4-BE49-F238E27FC236}">
                <a16:creationId xmlns:a16="http://schemas.microsoft.com/office/drawing/2014/main" id="{EF65191B-B954-4DF5-A85D-0CCFCE0A6898}"/>
              </a:ext>
            </a:extLst>
          </p:cNvPr>
          <p:cNvSpPr>
            <a:spLocks noGrp="1"/>
          </p:cNvSpPr>
          <p:nvPr>
            <p:ph type="title"/>
          </p:nvPr>
        </p:nvSpPr>
        <p:spPr>
          <a:xfrm>
            <a:off x="0" y="2189484"/>
            <a:ext cx="10515600" cy="1325563"/>
          </a:xfrm>
          <a:prstGeom prst="rect">
            <a:avLst/>
          </a:prstGeom>
          <a:noFill/>
        </p:spPr>
        <p:txBody>
          <a:bodyPr anchor="ctr"/>
          <a:lstStyle>
            <a:lvl1pPr marL="457200">
              <a:defRPr sz="4000" b="1" cap="all" baseline="0">
                <a:solidFill>
                  <a:srgbClr val="5E6167"/>
                </a:solidFill>
                <a:latin typeface="Helvetica Condensed"/>
                <a:ea typeface="Helvetica Neue" panose="02000206000000020004" pitchFamily="2"/>
              </a:defRPr>
            </a:lvl1pPr>
          </a:lstStyle>
          <a:p>
            <a:r>
              <a:rPr lang="en-US" dirty="0"/>
              <a:t>Click to edit Master</a:t>
            </a:r>
            <a:endParaRPr lang="en-US" sz="4400" dirty="0"/>
          </a:p>
        </p:txBody>
      </p:sp>
      <p:pic>
        <p:nvPicPr>
          <p:cNvPr id="3" name="Picture 2"/>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0" y="3081866"/>
            <a:ext cx="12192000" cy="1858022"/>
          </a:xfrm>
          <a:prstGeom prst="rect">
            <a:avLst/>
          </a:prstGeom>
        </p:spPr>
      </p:pic>
    </p:spTree>
    <p:extLst>
      <p:ext uri="{BB962C8B-B14F-4D97-AF65-F5344CB8AC3E}">
        <p14:creationId xmlns:p14="http://schemas.microsoft.com/office/powerpoint/2010/main" val="14827618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825626"/>
            <a:ext cx="10515600" cy="4036859"/>
          </a:xfrm>
          <a:prstGeom prst="rect">
            <a:avLst/>
          </a:prstGeom>
        </p:spPr>
        <p:txBody>
          <a:bodyPr/>
          <a:lstStyle>
            <a:lvl1pPr>
              <a:defRPr>
                <a:latin typeface="Helvetica Condensed"/>
              </a:defRPr>
            </a:lvl1pPr>
            <a:lvl2pPr>
              <a:defRPr>
                <a:latin typeface="Helvetica Condensed"/>
              </a:defRPr>
            </a:lvl2pPr>
            <a:lvl3pPr>
              <a:defRPr>
                <a:latin typeface="Helvetica Condensed"/>
              </a:defRPr>
            </a:lvl3pPr>
            <a:lvl4pPr>
              <a:defRPr>
                <a:latin typeface="Helvetica Condensed"/>
              </a:defRPr>
            </a:lvl4pPr>
            <a:lvl5pPr>
              <a:defRPr>
                <a:latin typeface="Helvetica Condensed"/>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a:xfrm>
            <a:off x="8610600" y="6356352"/>
            <a:ext cx="2743200" cy="365125"/>
          </a:xfrm>
          <a:prstGeom prst="rect">
            <a:avLst/>
          </a:prstGeom>
        </p:spPr>
        <p:txBody>
          <a:bodyPr/>
          <a:lstStyle>
            <a:lvl1pPr algn="r">
              <a:defRPr>
                <a:solidFill>
                  <a:schemeClr val="tx1">
                    <a:lumMod val="65000"/>
                    <a:lumOff val="35000"/>
                  </a:schemeClr>
                </a:solidFill>
              </a:defRPr>
            </a:lvl1pPr>
          </a:lstStyle>
          <a:p>
            <a:fld id="{66469543-EFA7-49FE-9FBA-0A7EAC2E5F01}" type="slidenum">
              <a:rPr lang="en-US" smtClean="0"/>
              <a:pPr/>
              <a:t>‹#›</a:t>
            </a:fld>
            <a:endParaRPr lang="en-US" dirty="0"/>
          </a:p>
        </p:txBody>
      </p:sp>
      <p:sp>
        <p:nvSpPr>
          <p:cNvPr id="10" name="Rectangle 9">
            <a:extLst>
              <a:ext uri="{FF2B5EF4-FFF2-40B4-BE49-F238E27FC236}">
                <a16:creationId xmlns:a16="http://schemas.microsoft.com/office/drawing/2014/main" id="{076BE4EF-8F58-4F57-9962-2D1CA77EF315}"/>
              </a:ext>
            </a:extLst>
          </p:cNvPr>
          <p:cNvSpPr/>
          <p:nvPr userDrawn="1"/>
        </p:nvSpPr>
        <p:spPr>
          <a:xfrm>
            <a:off x="10491717" y="351027"/>
            <a:ext cx="299113" cy="914400"/>
          </a:xfrm>
          <a:prstGeom prst="rect">
            <a:avLst/>
          </a:prstGeom>
          <a:solidFill>
            <a:srgbClr val="1894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1" name="Rectangle 10">
            <a:extLst>
              <a:ext uri="{FF2B5EF4-FFF2-40B4-BE49-F238E27FC236}">
                <a16:creationId xmlns:a16="http://schemas.microsoft.com/office/drawing/2014/main" id="{BFF5E215-8255-461D-8077-22091968DC62}"/>
              </a:ext>
            </a:extLst>
          </p:cNvPr>
          <p:cNvSpPr/>
          <p:nvPr/>
        </p:nvSpPr>
        <p:spPr>
          <a:xfrm>
            <a:off x="10918210" y="351027"/>
            <a:ext cx="1273791" cy="914400"/>
          </a:xfrm>
          <a:prstGeom prst="rect">
            <a:avLst/>
          </a:prstGeom>
          <a:solidFill>
            <a:srgbClr val="77C19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9" name="Rectangle 8">
            <a:extLst>
              <a:ext uri="{FF2B5EF4-FFF2-40B4-BE49-F238E27FC236}">
                <a16:creationId xmlns:a16="http://schemas.microsoft.com/office/drawing/2014/main" id="{38386343-AEC6-49FB-97C2-EE2B9847D7D0}"/>
              </a:ext>
            </a:extLst>
          </p:cNvPr>
          <p:cNvSpPr/>
          <p:nvPr userDrawn="1"/>
        </p:nvSpPr>
        <p:spPr>
          <a:xfrm>
            <a:off x="-16795" y="351027"/>
            <a:ext cx="10381132" cy="914400"/>
          </a:xfrm>
          <a:prstGeom prst="rect">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2" name="Title 1">
            <a:extLst>
              <a:ext uri="{FF2B5EF4-FFF2-40B4-BE49-F238E27FC236}">
                <a16:creationId xmlns:a16="http://schemas.microsoft.com/office/drawing/2014/main" id="{17ED4224-F460-45D6-9E1D-DE84EE33C8F8}"/>
              </a:ext>
            </a:extLst>
          </p:cNvPr>
          <p:cNvSpPr>
            <a:spLocks noGrp="1"/>
          </p:cNvSpPr>
          <p:nvPr>
            <p:ph type="title"/>
          </p:nvPr>
        </p:nvSpPr>
        <p:spPr>
          <a:xfrm>
            <a:off x="-16795" y="351027"/>
            <a:ext cx="10381132" cy="914400"/>
          </a:xfrm>
          <a:prstGeom prst="rect">
            <a:avLst/>
          </a:prstGeom>
          <a:noFill/>
        </p:spPr>
        <p:txBody>
          <a:bodyPr anchor="ctr"/>
          <a:lstStyle>
            <a:lvl1pPr marL="457200">
              <a:defRPr>
                <a:solidFill>
                  <a:schemeClr val="bg1"/>
                </a:solidFill>
                <a:latin typeface="Helvetica Condensed"/>
              </a:defRPr>
            </a:lvl1pPr>
          </a:lstStyle>
          <a:p>
            <a:r>
              <a:rPr lang="en-US" dirty="0"/>
              <a:t>Click to edit Master title style</a:t>
            </a:r>
          </a:p>
        </p:txBody>
      </p:sp>
      <p:pic>
        <p:nvPicPr>
          <p:cNvPr id="2" name="Picture 1"/>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161190" y="6006946"/>
            <a:ext cx="3032469" cy="719517"/>
          </a:xfrm>
          <a:prstGeom prst="rect">
            <a:avLst/>
          </a:prstGeom>
        </p:spPr>
      </p:pic>
    </p:spTree>
    <p:extLst>
      <p:ext uri="{BB962C8B-B14F-4D97-AF65-F5344CB8AC3E}">
        <p14:creationId xmlns:p14="http://schemas.microsoft.com/office/powerpoint/2010/main" val="5999802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365127"/>
            <a:ext cx="12192000" cy="534526"/>
          </a:xfrm>
          <a:prstGeom prst="rect">
            <a:avLst/>
          </a:prstGeom>
          <a:solidFill>
            <a:srgbClr val="ACA39A"/>
          </a:solidFill>
        </p:spPr>
        <p:txBody>
          <a:bodyPr anchor="ctr">
            <a:noAutofit/>
          </a:bodyPr>
          <a:lstStyle>
            <a:lvl1pPr marL="457200">
              <a:defRPr sz="2800">
                <a:solidFill>
                  <a:schemeClr val="bg1"/>
                </a:solidFill>
                <a:latin typeface="Helvetica Condensed"/>
              </a:defRPr>
            </a:lvl1pPr>
          </a:lstStyle>
          <a:p>
            <a:r>
              <a:rPr lang="en-US"/>
              <a:t>Click to edit Master title style</a:t>
            </a:r>
            <a:endParaRPr lang="en-US" dirty="0"/>
          </a:p>
        </p:txBody>
      </p:sp>
      <p:sp>
        <p:nvSpPr>
          <p:cNvPr id="3" name="Content Placeholder 2"/>
          <p:cNvSpPr>
            <a:spLocks noGrp="1"/>
          </p:cNvSpPr>
          <p:nvPr>
            <p:ph idx="1"/>
          </p:nvPr>
        </p:nvSpPr>
        <p:spPr>
          <a:xfrm>
            <a:off x="838200" y="1054511"/>
            <a:ext cx="10515600" cy="4807974"/>
          </a:xfrm>
          <a:prstGeom prst="rect">
            <a:avLst/>
          </a:prstGeom>
        </p:spPr>
        <p:txBody>
          <a:bodyPr/>
          <a:lstStyle>
            <a:lvl1pPr>
              <a:defRPr>
                <a:latin typeface="Helvetica Condensed"/>
              </a:defRPr>
            </a:lvl1pPr>
            <a:lvl2pPr>
              <a:defRPr>
                <a:latin typeface="Helvetica Condensed"/>
              </a:defRPr>
            </a:lvl2pPr>
            <a:lvl3pPr>
              <a:defRPr>
                <a:latin typeface="Helvetica Condensed"/>
              </a:defRPr>
            </a:lvl3pPr>
            <a:lvl4pPr>
              <a:defRPr>
                <a:latin typeface="Helvetica Condensed"/>
              </a:defRPr>
            </a:lvl4pPr>
            <a:lvl5pPr>
              <a:defRPr>
                <a:latin typeface="Helvetica Condensed"/>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a:xfrm>
            <a:off x="4038600" y="6356352"/>
            <a:ext cx="41148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8610600" y="6356352"/>
            <a:ext cx="2743200" cy="365125"/>
          </a:xfrm>
          <a:prstGeom prst="rect">
            <a:avLst/>
          </a:prstGeom>
        </p:spPr>
        <p:txBody>
          <a:bodyPr/>
          <a:lstStyle/>
          <a:p>
            <a:fld id="{66469543-EFA7-49FE-9FBA-0A7EAC2E5F01}" type="slidenum">
              <a:rPr lang="en-US" smtClean="0"/>
              <a:t>‹#›</a:t>
            </a:fld>
            <a:endParaRPr lang="en-US" dirty="0"/>
          </a:p>
        </p:txBody>
      </p:sp>
      <p:pic>
        <p:nvPicPr>
          <p:cNvPr id="8" name="Picture 7"/>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161190" y="6006946"/>
            <a:ext cx="3032469" cy="719517"/>
          </a:xfrm>
          <a:prstGeom prst="rect">
            <a:avLst/>
          </a:prstGeom>
        </p:spPr>
      </p:pic>
    </p:spTree>
    <p:extLst>
      <p:ext uri="{BB962C8B-B14F-4D97-AF65-F5344CB8AC3E}">
        <p14:creationId xmlns:p14="http://schemas.microsoft.com/office/powerpoint/2010/main" val="217574135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cSld name="Thank You Slide">
    <p:spTree>
      <p:nvGrpSpPr>
        <p:cNvPr id="1" name=""/>
        <p:cNvGrpSpPr/>
        <p:nvPr/>
      </p:nvGrpSpPr>
      <p:grpSpPr>
        <a:xfrm>
          <a:off x="0" y="0"/>
          <a:ext cx="0" cy="0"/>
          <a:chOff x="0" y="0"/>
          <a:chExt cx="0" cy="0"/>
        </a:xfrm>
      </p:grpSpPr>
      <p:sp>
        <p:nvSpPr>
          <p:cNvPr id="8" name="Title 4">
            <a:extLst>
              <a:ext uri="{FF2B5EF4-FFF2-40B4-BE49-F238E27FC236}">
                <a16:creationId xmlns:a16="http://schemas.microsoft.com/office/drawing/2014/main" id="{0E6C8F52-04E8-4D7C-A68E-675DB0D92670}"/>
              </a:ext>
            </a:extLst>
          </p:cNvPr>
          <p:cNvSpPr>
            <a:spLocks noGrp="1"/>
          </p:cNvSpPr>
          <p:nvPr>
            <p:ph type="title" hasCustomPrompt="1"/>
          </p:nvPr>
        </p:nvSpPr>
        <p:spPr>
          <a:xfrm>
            <a:off x="0" y="2012219"/>
            <a:ext cx="10515600" cy="1325563"/>
          </a:xfrm>
          <a:prstGeom prst="rect">
            <a:avLst/>
          </a:prstGeom>
          <a:solidFill>
            <a:schemeClr val="bg1"/>
          </a:solidFill>
        </p:spPr>
        <p:txBody>
          <a:bodyPr anchor="ctr"/>
          <a:lstStyle>
            <a:lvl1pPr marL="457200">
              <a:defRPr b="1">
                <a:solidFill>
                  <a:schemeClr val="tx1"/>
                </a:solidFill>
                <a:latin typeface="Helvetica Condensed"/>
                <a:ea typeface="Helvetica Neue" panose="02000206000000020004" pitchFamily="2"/>
              </a:defRPr>
            </a:lvl1pPr>
          </a:lstStyle>
          <a:p>
            <a:r>
              <a:rPr lang="en-US" sz="4400" dirty="0"/>
              <a:t>THANK YOU</a:t>
            </a:r>
          </a:p>
        </p:txBody>
      </p:sp>
      <p:pic>
        <p:nvPicPr>
          <p:cNvPr id="11" name="Picture 10">
            <a:extLst>
              <a:ext uri="{FF2B5EF4-FFF2-40B4-BE49-F238E27FC236}">
                <a16:creationId xmlns:a16="http://schemas.microsoft.com/office/drawing/2014/main" id="{43BC8910-01EB-4556-906A-02D2456B684C}"/>
              </a:ext>
            </a:extLst>
          </p:cNvPr>
          <p:cNvPicPr>
            <a:picLocks noChangeAspect="1"/>
          </p:cNvPicPr>
          <p:nvPr/>
        </p:nvPicPr>
        <p:blipFill rotWithShape="1">
          <a:blip r:embed="rId2" cstate="email">
            <a:extLst>
              <a:ext uri="{28A0092B-C50C-407E-A947-70E740481C1C}">
                <a14:useLocalDpi xmlns:a14="http://schemas.microsoft.com/office/drawing/2010/main" val="0"/>
              </a:ext>
            </a:extLst>
          </a:blip>
          <a:srcRect l="9989" t="180" r="22647" b="24148"/>
          <a:stretch/>
        </p:blipFill>
        <p:spPr>
          <a:xfrm>
            <a:off x="-23027" y="0"/>
            <a:ext cx="12210197" cy="6858000"/>
          </a:xfrm>
          <a:prstGeom prst="rect">
            <a:avLst/>
          </a:prstGeom>
        </p:spPr>
      </p:pic>
      <p:sp>
        <p:nvSpPr>
          <p:cNvPr id="13" name="Title 4">
            <a:extLst>
              <a:ext uri="{FF2B5EF4-FFF2-40B4-BE49-F238E27FC236}">
                <a16:creationId xmlns:a16="http://schemas.microsoft.com/office/drawing/2014/main" id="{6FA77AE4-2AAB-4D73-BE9F-A43A9DED57AA}"/>
              </a:ext>
            </a:extLst>
          </p:cNvPr>
          <p:cNvSpPr txBox="1">
            <a:spLocks/>
          </p:cNvSpPr>
          <p:nvPr userDrawn="1"/>
        </p:nvSpPr>
        <p:spPr>
          <a:xfrm>
            <a:off x="-50883" y="2232819"/>
            <a:ext cx="12242883" cy="1325563"/>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1pPr algn="ctr">
              <a:defRPr>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marL="457200" lvl="0" algn="l"/>
            <a:r>
              <a:rPr lang="en-US" sz="4400" b="1" dirty="0">
                <a:solidFill>
                  <a:srgbClr val="5E6167"/>
                </a:solidFill>
                <a:latin typeface="Helvetica Condensed"/>
              </a:rPr>
              <a:t>THANK YOU</a:t>
            </a:r>
          </a:p>
        </p:txBody>
      </p:sp>
      <p:sp>
        <p:nvSpPr>
          <p:cNvPr id="16" name="TextBox 15">
            <a:extLst>
              <a:ext uri="{FF2B5EF4-FFF2-40B4-BE49-F238E27FC236}">
                <a16:creationId xmlns:a16="http://schemas.microsoft.com/office/drawing/2014/main" id="{4A231B3E-4DE8-4F50-9967-6356C7C679CC}"/>
              </a:ext>
            </a:extLst>
          </p:cNvPr>
          <p:cNvSpPr txBox="1"/>
          <p:nvPr/>
        </p:nvSpPr>
        <p:spPr>
          <a:xfrm>
            <a:off x="10447491" y="2570220"/>
            <a:ext cx="2711356" cy="1938992"/>
          </a:xfrm>
          <a:prstGeom prst="rect">
            <a:avLst/>
          </a:prstGeom>
          <a:noFill/>
        </p:spPr>
        <p:txBody>
          <a:bodyPr wrap="square" rtlCol="0">
            <a:spAutoFit/>
          </a:bodyPr>
          <a:lstStyle/>
          <a:p>
            <a:r>
              <a:rPr lang="en-US" sz="12000" b="1" dirty="0">
                <a:solidFill>
                  <a:srgbClr val="EAAA00">
                    <a:alpha val="70000"/>
                  </a:srgbClr>
                </a:solidFill>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5212975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3934A1-2231-6CA2-16D6-700F7A53340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C4F0FB5-4A21-FA9D-EC5E-18BE8087C57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A496A7A-E978-299C-1493-E31444F5C423}"/>
              </a:ext>
            </a:extLst>
          </p:cNvPr>
          <p:cNvSpPr>
            <a:spLocks noGrp="1"/>
          </p:cNvSpPr>
          <p:nvPr>
            <p:ph type="dt" sz="half" idx="10"/>
          </p:nvPr>
        </p:nvSpPr>
        <p:spPr/>
        <p:txBody>
          <a:bodyPr/>
          <a:lstStyle/>
          <a:p>
            <a:fld id="{9B93F5DC-D1C3-460F-BF7E-71002658842A}" type="datetimeFigureOut">
              <a:rPr lang="en-US" smtClean="0"/>
              <a:t>2/11/2025</a:t>
            </a:fld>
            <a:endParaRPr lang="en-US"/>
          </a:p>
        </p:txBody>
      </p:sp>
      <p:sp>
        <p:nvSpPr>
          <p:cNvPr id="5" name="Footer Placeholder 4">
            <a:extLst>
              <a:ext uri="{FF2B5EF4-FFF2-40B4-BE49-F238E27FC236}">
                <a16:creationId xmlns:a16="http://schemas.microsoft.com/office/drawing/2014/main" id="{576E97E4-6AB3-0DB4-6D70-71B2A3B6DEC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562EAB7-3BD8-B39B-E191-08A5DEABA76B}"/>
              </a:ext>
            </a:extLst>
          </p:cNvPr>
          <p:cNvSpPr>
            <a:spLocks noGrp="1"/>
          </p:cNvSpPr>
          <p:nvPr>
            <p:ph type="sldNum" sz="quarter" idx="12"/>
          </p:nvPr>
        </p:nvSpPr>
        <p:spPr/>
        <p:txBody>
          <a:bodyPr/>
          <a:lstStyle/>
          <a:p>
            <a:fld id="{D19D2117-8F37-4EF0-A2FD-C699CC56E2F2}" type="slidenum">
              <a:rPr lang="en-US" smtClean="0"/>
              <a:t>‹#›</a:t>
            </a:fld>
            <a:endParaRPr lang="en-US"/>
          </a:p>
        </p:txBody>
      </p:sp>
    </p:spTree>
    <p:extLst>
      <p:ext uri="{BB962C8B-B14F-4D97-AF65-F5344CB8AC3E}">
        <p14:creationId xmlns:p14="http://schemas.microsoft.com/office/powerpoint/2010/main" val="32034246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2D6EC7-2018-A4FD-BFB6-D5F6235BFCD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AB5E8FE-C8C1-5503-B2E0-864176F1063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80CFF39-339B-B15D-6312-C35E33FCF09B}"/>
              </a:ext>
            </a:extLst>
          </p:cNvPr>
          <p:cNvSpPr>
            <a:spLocks noGrp="1"/>
          </p:cNvSpPr>
          <p:nvPr>
            <p:ph type="dt" sz="half" idx="10"/>
          </p:nvPr>
        </p:nvSpPr>
        <p:spPr/>
        <p:txBody>
          <a:bodyPr/>
          <a:lstStyle/>
          <a:p>
            <a:fld id="{9B93F5DC-D1C3-460F-BF7E-71002658842A}" type="datetimeFigureOut">
              <a:rPr lang="en-US" smtClean="0"/>
              <a:t>2/11/2025</a:t>
            </a:fld>
            <a:endParaRPr lang="en-US"/>
          </a:p>
        </p:txBody>
      </p:sp>
      <p:sp>
        <p:nvSpPr>
          <p:cNvPr id="5" name="Footer Placeholder 4">
            <a:extLst>
              <a:ext uri="{FF2B5EF4-FFF2-40B4-BE49-F238E27FC236}">
                <a16:creationId xmlns:a16="http://schemas.microsoft.com/office/drawing/2014/main" id="{2AD496CB-419C-A501-D73B-003A58B82F0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66686B0-6E76-90B7-77E8-F2C68622EA22}"/>
              </a:ext>
            </a:extLst>
          </p:cNvPr>
          <p:cNvSpPr>
            <a:spLocks noGrp="1"/>
          </p:cNvSpPr>
          <p:nvPr>
            <p:ph type="sldNum" sz="quarter" idx="12"/>
          </p:nvPr>
        </p:nvSpPr>
        <p:spPr/>
        <p:txBody>
          <a:bodyPr/>
          <a:lstStyle/>
          <a:p>
            <a:fld id="{D19D2117-8F37-4EF0-A2FD-C699CC56E2F2}" type="slidenum">
              <a:rPr lang="en-US" smtClean="0"/>
              <a:t>‹#›</a:t>
            </a:fld>
            <a:endParaRPr lang="en-US"/>
          </a:p>
        </p:txBody>
      </p:sp>
    </p:spTree>
    <p:extLst>
      <p:ext uri="{BB962C8B-B14F-4D97-AF65-F5344CB8AC3E}">
        <p14:creationId xmlns:p14="http://schemas.microsoft.com/office/powerpoint/2010/main" val="18533844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774F84-070A-733B-D4B5-69F0AD2E199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9DC878F-7B7A-0523-EEDA-0CE063A8645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F6DD7A8-E6D0-1FD3-81E2-42CB5DB6E33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7E178C9-90EF-D13C-48BA-2BB1688B5E5E}"/>
              </a:ext>
            </a:extLst>
          </p:cNvPr>
          <p:cNvSpPr>
            <a:spLocks noGrp="1"/>
          </p:cNvSpPr>
          <p:nvPr>
            <p:ph type="dt" sz="half" idx="10"/>
          </p:nvPr>
        </p:nvSpPr>
        <p:spPr/>
        <p:txBody>
          <a:bodyPr/>
          <a:lstStyle/>
          <a:p>
            <a:fld id="{9B93F5DC-D1C3-460F-BF7E-71002658842A}" type="datetimeFigureOut">
              <a:rPr lang="en-US" smtClean="0"/>
              <a:t>2/11/2025</a:t>
            </a:fld>
            <a:endParaRPr lang="en-US"/>
          </a:p>
        </p:txBody>
      </p:sp>
      <p:sp>
        <p:nvSpPr>
          <p:cNvPr id="6" name="Footer Placeholder 5">
            <a:extLst>
              <a:ext uri="{FF2B5EF4-FFF2-40B4-BE49-F238E27FC236}">
                <a16:creationId xmlns:a16="http://schemas.microsoft.com/office/drawing/2014/main" id="{268349DC-1533-7C9B-30DE-5F97C9A95CA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A6935AD-0F43-9A49-3B6C-D6B722C3F678}"/>
              </a:ext>
            </a:extLst>
          </p:cNvPr>
          <p:cNvSpPr>
            <a:spLocks noGrp="1"/>
          </p:cNvSpPr>
          <p:nvPr>
            <p:ph type="sldNum" sz="quarter" idx="12"/>
          </p:nvPr>
        </p:nvSpPr>
        <p:spPr/>
        <p:txBody>
          <a:bodyPr/>
          <a:lstStyle/>
          <a:p>
            <a:fld id="{D19D2117-8F37-4EF0-A2FD-C699CC56E2F2}" type="slidenum">
              <a:rPr lang="en-US" smtClean="0"/>
              <a:t>‹#›</a:t>
            </a:fld>
            <a:endParaRPr lang="en-US"/>
          </a:p>
        </p:txBody>
      </p:sp>
    </p:spTree>
    <p:extLst>
      <p:ext uri="{BB962C8B-B14F-4D97-AF65-F5344CB8AC3E}">
        <p14:creationId xmlns:p14="http://schemas.microsoft.com/office/powerpoint/2010/main" val="23094777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F45691-6B46-310F-79B2-EF389A08505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401F7D5-3B8A-E657-2342-C8E041F1FB7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2743656-BF83-FD8C-8382-1E270883419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651B2C6-7AE1-B8BF-4C67-2F8F008D000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E480127-4685-932E-25A6-F879542C7E4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102A4A9-772B-1853-7538-586D998E7B01}"/>
              </a:ext>
            </a:extLst>
          </p:cNvPr>
          <p:cNvSpPr>
            <a:spLocks noGrp="1"/>
          </p:cNvSpPr>
          <p:nvPr>
            <p:ph type="dt" sz="half" idx="10"/>
          </p:nvPr>
        </p:nvSpPr>
        <p:spPr/>
        <p:txBody>
          <a:bodyPr/>
          <a:lstStyle/>
          <a:p>
            <a:fld id="{9B93F5DC-D1C3-460F-BF7E-71002658842A}" type="datetimeFigureOut">
              <a:rPr lang="en-US" smtClean="0"/>
              <a:t>2/11/2025</a:t>
            </a:fld>
            <a:endParaRPr lang="en-US"/>
          </a:p>
        </p:txBody>
      </p:sp>
      <p:sp>
        <p:nvSpPr>
          <p:cNvPr id="8" name="Footer Placeholder 7">
            <a:extLst>
              <a:ext uri="{FF2B5EF4-FFF2-40B4-BE49-F238E27FC236}">
                <a16:creationId xmlns:a16="http://schemas.microsoft.com/office/drawing/2014/main" id="{960B69D2-4CE6-B5F5-631A-225095559D4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B21F388-31F0-ACDB-E26D-B740F6F639BB}"/>
              </a:ext>
            </a:extLst>
          </p:cNvPr>
          <p:cNvSpPr>
            <a:spLocks noGrp="1"/>
          </p:cNvSpPr>
          <p:nvPr>
            <p:ph type="sldNum" sz="quarter" idx="12"/>
          </p:nvPr>
        </p:nvSpPr>
        <p:spPr/>
        <p:txBody>
          <a:bodyPr/>
          <a:lstStyle/>
          <a:p>
            <a:fld id="{D19D2117-8F37-4EF0-A2FD-C699CC56E2F2}" type="slidenum">
              <a:rPr lang="en-US" smtClean="0"/>
              <a:t>‹#›</a:t>
            </a:fld>
            <a:endParaRPr lang="en-US"/>
          </a:p>
        </p:txBody>
      </p:sp>
    </p:spTree>
    <p:extLst>
      <p:ext uri="{BB962C8B-B14F-4D97-AF65-F5344CB8AC3E}">
        <p14:creationId xmlns:p14="http://schemas.microsoft.com/office/powerpoint/2010/main" val="38341436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4B3F4-CFB4-515E-97FC-EDF5B476FB2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55CE3F0-4A99-47CD-80A4-F2D3858E14CA}"/>
              </a:ext>
            </a:extLst>
          </p:cNvPr>
          <p:cNvSpPr>
            <a:spLocks noGrp="1"/>
          </p:cNvSpPr>
          <p:nvPr>
            <p:ph type="dt" sz="half" idx="10"/>
          </p:nvPr>
        </p:nvSpPr>
        <p:spPr/>
        <p:txBody>
          <a:bodyPr/>
          <a:lstStyle/>
          <a:p>
            <a:fld id="{9B93F5DC-D1C3-460F-BF7E-71002658842A}" type="datetimeFigureOut">
              <a:rPr lang="en-US" smtClean="0"/>
              <a:t>2/11/2025</a:t>
            </a:fld>
            <a:endParaRPr lang="en-US"/>
          </a:p>
        </p:txBody>
      </p:sp>
      <p:sp>
        <p:nvSpPr>
          <p:cNvPr id="4" name="Footer Placeholder 3">
            <a:extLst>
              <a:ext uri="{FF2B5EF4-FFF2-40B4-BE49-F238E27FC236}">
                <a16:creationId xmlns:a16="http://schemas.microsoft.com/office/drawing/2014/main" id="{9940AABE-F06C-A028-9C78-21EE854A69D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26CFDFB-EBAC-DA48-C912-C589E868F32F}"/>
              </a:ext>
            </a:extLst>
          </p:cNvPr>
          <p:cNvSpPr>
            <a:spLocks noGrp="1"/>
          </p:cNvSpPr>
          <p:nvPr>
            <p:ph type="sldNum" sz="quarter" idx="12"/>
          </p:nvPr>
        </p:nvSpPr>
        <p:spPr/>
        <p:txBody>
          <a:bodyPr/>
          <a:lstStyle/>
          <a:p>
            <a:fld id="{D19D2117-8F37-4EF0-A2FD-C699CC56E2F2}" type="slidenum">
              <a:rPr lang="en-US" smtClean="0"/>
              <a:t>‹#›</a:t>
            </a:fld>
            <a:endParaRPr lang="en-US"/>
          </a:p>
        </p:txBody>
      </p:sp>
    </p:spTree>
    <p:extLst>
      <p:ext uri="{BB962C8B-B14F-4D97-AF65-F5344CB8AC3E}">
        <p14:creationId xmlns:p14="http://schemas.microsoft.com/office/powerpoint/2010/main" val="42457482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01392BA-884F-E04B-646F-501BDACEBE12}"/>
              </a:ext>
            </a:extLst>
          </p:cNvPr>
          <p:cNvSpPr>
            <a:spLocks noGrp="1"/>
          </p:cNvSpPr>
          <p:nvPr>
            <p:ph type="dt" sz="half" idx="10"/>
          </p:nvPr>
        </p:nvSpPr>
        <p:spPr/>
        <p:txBody>
          <a:bodyPr/>
          <a:lstStyle/>
          <a:p>
            <a:fld id="{9B93F5DC-D1C3-460F-BF7E-71002658842A}" type="datetimeFigureOut">
              <a:rPr lang="en-US" smtClean="0"/>
              <a:t>2/11/2025</a:t>
            </a:fld>
            <a:endParaRPr lang="en-US"/>
          </a:p>
        </p:txBody>
      </p:sp>
      <p:sp>
        <p:nvSpPr>
          <p:cNvPr id="3" name="Footer Placeholder 2">
            <a:extLst>
              <a:ext uri="{FF2B5EF4-FFF2-40B4-BE49-F238E27FC236}">
                <a16:creationId xmlns:a16="http://schemas.microsoft.com/office/drawing/2014/main" id="{0DA4DCB5-89D0-4F05-73DA-5D5DB2B4498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924EC4C-1DC9-7FF6-8DD6-24CE536C1D20}"/>
              </a:ext>
            </a:extLst>
          </p:cNvPr>
          <p:cNvSpPr>
            <a:spLocks noGrp="1"/>
          </p:cNvSpPr>
          <p:nvPr>
            <p:ph type="sldNum" sz="quarter" idx="12"/>
          </p:nvPr>
        </p:nvSpPr>
        <p:spPr/>
        <p:txBody>
          <a:bodyPr/>
          <a:lstStyle/>
          <a:p>
            <a:fld id="{D19D2117-8F37-4EF0-A2FD-C699CC56E2F2}" type="slidenum">
              <a:rPr lang="en-US" smtClean="0"/>
              <a:t>‹#›</a:t>
            </a:fld>
            <a:endParaRPr lang="en-US"/>
          </a:p>
        </p:txBody>
      </p:sp>
    </p:spTree>
    <p:extLst>
      <p:ext uri="{BB962C8B-B14F-4D97-AF65-F5344CB8AC3E}">
        <p14:creationId xmlns:p14="http://schemas.microsoft.com/office/powerpoint/2010/main" val="9739998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78E881-7B92-7215-0326-B775F353F9E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D5F6FC0-F0B6-C9E7-F075-9D74DBB5433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64E7DB5-DC40-CF77-A59A-1E504B9114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CF4B976-CDE2-58A8-25CC-F02850526FE7}"/>
              </a:ext>
            </a:extLst>
          </p:cNvPr>
          <p:cNvSpPr>
            <a:spLocks noGrp="1"/>
          </p:cNvSpPr>
          <p:nvPr>
            <p:ph type="dt" sz="half" idx="10"/>
          </p:nvPr>
        </p:nvSpPr>
        <p:spPr/>
        <p:txBody>
          <a:bodyPr/>
          <a:lstStyle/>
          <a:p>
            <a:fld id="{9B93F5DC-D1C3-460F-BF7E-71002658842A}" type="datetimeFigureOut">
              <a:rPr lang="en-US" smtClean="0"/>
              <a:t>2/11/2025</a:t>
            </a:fld>
            <a:endParaRPr lang="en-US"/>
          </a:p>
        </p:txBody>
      </p:sp>
      <p:sp>
        <p:nvSpPr>
          <p:cNvPr id="6" name="Footer Placeholder 5">
            <a:extLst>
              <a:ext uri="{FF2B5EF4-FFF2-40B4-BE49-F238E27FC236}">
                <a16:creationId xmlns:a16="http://schemas.microsoft.com/office/drawing/2014/main" id="{40958E87-8C5B-8206-C7D3-E9A0BE7D0DD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250DA17-4F1E-042D-24E1-4CBEC0C0DCC0}"/>
              </a:ext>
            </a:extLst>
          </p:cNvPr>
          <p:cNvSpPr>
            <a:spLocks noGrp="1"/>
          </p:cNvSpPr>
          <p:nvPr>
            <p:ph type="sldNum" sz="quarter" idx="12"/>
          </p:nvPr>
        </p:nvSpPr>
        <p:spPr/>
        <p:txBody>
          <a:bodyPr/>
          <a:lstStyle/>
          <a:p>
            <a:fld id="{D19D2117-8F37-4EF0-A2FD-C699CC56E2F2}" type="slidenum">
              <a:rPr lang="en-US" smtClean="0"/>
              <a:t>‹#›</a:t>
            </a:fld>
            <a:endParaRPr lang="en-US"/>
          </a:p>
        </p:txBody>
      </p:sp>
    </p:spTree>
    <p:extLst>
      <p:ext uri="{BB962C8B-B14F-4D97-AF65-F5344CB8AC3E}">
        <p14:creationId xmlns:p14="http://schemas.microsoft.com/office/powerpoint/2010/main" val="27818634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293594-4C94-D972-DEDE-E27CB8D4384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5BF8422-F593-19D0-7023-7EBA896C98F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589398F-055D-CA98-90D5-A3B0D10082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D3FBEF5-76BF-274D-71A7-63076B982110}"/>
              </a:ext>
            </a:extLst>
          </p:cNvPr>
          <p:cNvSpPr>
            <a:spLocks noGrp="1"/>
          </p:cNvSpPr>
          <p:nvPr>
            <p:ph type="dt" sz="half" idx="10"/>
          </p:nvPr>
        </p:nvSpPr>
        <p:spPr/>
        <p:txBody>
          <a:bodyPr/>
          <a:lstStyle/>
          <a:p>
            <a:fld id="{9B93F5DC-D1C3-460F-BF7E-71002658842A}" type="datetimeFigureOut">
              <a:rPr lang="en-US" smtClean="0"/>
              <a:t>2/11/2025</a:t>
            </a:fld>
            <a:endParaRPr lang="en-US"/>
          </a:p>
        </p:txBody>
      </p:sp>
      <p:sp>
        <p:nvSpPr>
          <p:cNvPr id="6" name="Footer Placeholder 5">
            <a:extLst>
              <a:ext uri="{FF2B5EF4-FFF2-40B4-BE49-F238E27FC236}">
                <a16:creationId xmlns:a16="http://schemas.microsoft.com/office/drawing/2014/main" id="{E9FCC4EB-6289-2FDB-1B9D-44FE868DD9D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9DD632B-3332-AA2B-B941-CE2CA81D625A}"/>
              </a:ext>
            </a:extLst>
          </p:cNvPr>
          <p:cNvSpPr>
            <a:spLocks noGrp="1"/>
          </p:cNvSpPr>
          <p:nvPr>
            <p:ph type="sldNum" sz="quarter" idx="12"/>
          </p:nvPr>
        </p:nvSpPr>
        <p:spPr/>
        <p:txBody>
          <a:bodyPr/>
          <a:lstStyle/>
          <a:p>
            <a:fld id="{D19D2117-8F37-4EF0-A2FD-C699CC56E2F2}" type="slidenum">
              <a:rPr lang="en-US" smtClean="0"/>
              <a:t>‹#›</a:t>
            </a:fld>
            <a:endParaRPr lang="en-US"/>
          </a:p>
        </p:txBody>
      </p:sp>
    </p:spTree>
    <p:extLst>
      <p:ext uri="{BB962C8B-B14F-4D97-AF65-F5344CB8AC3E}">
        <p14:creationId xmlns:p14="http://schemas.microsoft.com/office/powerpoint/2010/main" val="36811934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theme" Target="../theme/theme2.xml"/><Relationship Id="rId5" Type="http://schemas.openxmlformats.org/officeDocument/2006/relationships/slideLayout" Target="../slideLayouts/slideLayout17.xml"/><Relationship Id="rId4"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2B47F10-57FB-1FF6-0CE1-1229FAAC1D1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B4BD03B-6DA5-5E85-A419-0C96B6D3A90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25D4F11-93F5-3D60-381E-61496B3DD58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93F5DC-D1C3-460F-BF7E-71002658842A}" type="datetimeFigureOut">
              <a:rPr lang="en-US" smtClean="0"/>
              <a:t>2/11/2025</a:t>
            </a:fld>
            <a:endParaRPr lang="en-US"/>
          </a:p>
        </p:txBody>
      </p:sp>
      <p:sp>
        <p:nvSpPr>
          <p:cNvPr id="5" name="Footer Placeholder 4">
            <a:extLst>
              <a:ext uri="{FF2B5EF4-FFF2-40B4-BE49-F238E27FC236}">
                <a16:creationId xmlns:a16="http://schemas.microsoft.com/office/drawing/2014/main" id="{FBCCFFD1-F92E-CB5E-1F9A-E982758306E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AD03B14-9D21-B4F8-028B-CC332D55F80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9D2117-8F37-4EF0-A2FD-C699CC56E2F2}" type="slidenum">
              <a:rPr lang="en-US" smtClean="0"/>
              <a:t>‹#›</a:t>
            </a:fld>
            <a:endParaRPr lang="en-US"/>
          </a:p>
        </p:txBody>
      </p:sp>
    </p:spTree>
    <p:extLst>
      <p:ext uri="{BB962C8B-B14F-4D97-AF65-F5344CB8AC3E}">
        <p14:creationId xmlns:p14="http://schemas.microsoft.com/office/powerpoint/2010/main" val="14873906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435616"/>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3" Type="http://schemas.openxmlformats.org/officeDocument/2006/relationships/hyperlink" Target="https://njcsi.customerapplication.com/" TargetMode="External"/><Relationship Id="rId2" Type="http://schemas.openxmlformats.org/officeDocument/2006/relationships/hyperlink" Target="https://njcleanenergy.com/renewable-energy/programs/susi-program/csi-program" TargetMode="External"/><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2" Type="http://schemas.openxmlformats.org/officeDocument/2006/relationships/hyperlink" Target="http://www.njcleanenergy.com/" TargetMode="External"/><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3" Type="http://schemas.openxmlformats.org/officeDocument/2006/relationships/hyperlink" Target="https://njcsi.customerapplication.com/" TargetMode="External"/><Relationship Id="rId2" Type="http://schemas.openxmlformats.org/officeDocument/2006/relationships/hyperlink" Target="https://njcleanenergy.com/renewable-energy/programs/susi-program/csi-program" TargetMode="External"/><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2" Type="http://schemas.openxmlformats.org/officeDocument/2006/relationships/hyperlink" Target="https://www.njcleanenergy.com/main/board-public-utilities/board-public-utilities-0" TargetMode="External"/><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0.xml.rels><?xml version="1.0" encoding="UTF-8" standalone="yes"?>
<Relationships xmlns="http://schemas.openxmlformats.org/package/2006/relationships"><Relationship Id="rId3" Type="http://schemas.openxmlformats.org/officeDocument/2006/relationships/hyperlink" Target="https://njcsi.customerapplication.com/" TargetMode="External"/><Relationship Id="rId2" Type="http://schemas.openxmlformats.org/officeDocument/2006/relationships/hyperlink" Target="https://njcleanenergy.com/renewable-energy/programs/susi-program/csi-program" TargetMode="External"/><Relationship Id="rId1" Type="http://schemas.openxmlformats.org/officeDocument/2006/relationships/slideLayout" Target="../slideLayouts/slideLayout15.xml"/><Relationship Id="rId5" Type="http://schemas.openxmlformats.org/officeDocument/2006/relationships/hyperlink" Target="mailto:NJREINFO@NJCleanEnergy.com" TargetMode="External"/><Relationship Id="rId4" Type="http://schemas.openxmlformats.org/officeDocument/2006/relationships/hyperlink" Target="https://njcleanenergy.com/renewable-energy/program-updates-and-background-information/solar-proceedings"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njcleanenergy.com/renewable-energy/program-updates-and-background-information/solar-proceedings" TargetMode="External"/><Relationship Id="rId2" Type="http://schemas.openxmlformats.org/officeDocument/2006/relationships/notesSlide" Target="../notesSlides/notesSlide5.xml"/><Relationship Id="rId1" Type="http://schemas.openxmlformats.org/officeDocument/2006/relationships/slideLayout" Target="../slideLayouts/slideLayout15.xml"/><Relationship Id="rId5" Type="http://schemas.openxmlformats.org/officeDocument/2006/relationships/image" Target="../media/image10.png"/><Relationship Id="rId4" Type="http://schemas.openxmlformats.org/officeDocument/2006/relationships/image" Target="../media/image9.jpeg"/></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hape 35">
            <a:extLst>
              <a:ext uri="{FF2B5EF4-FFF2-40B4-BE49-F238E27FC236}">
                <a16:creationId xmlns:a16="http://schemas.microsoft.com/office/drawing/2014/main" id="{F838F4AB-6C52-4ABE-B08B-B05F59E7C184}"/>
              </a:ext>
            </a:extLst>
          </p:cNvPr>
          <p:cNvSpPr>
            <a:spLocks noChangeArrowheads="1"/>
          </p:cNvSpPr>
          <p:nvPr/>
        </p:nvSpPr>
        <p:spPr bwMode="auto">
          <a:xfrm>
            <a:off x="1523999" y="2875361"/>
            <a:ext cx="91440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 uri="{C572A759-6A51-4108-AA02-DFA0A04FC94B}">
              <ma14:wrappingTextBoxFlag xmlns:ma14="http://schemas.microsoft.com/office/mac/drawingml/2011/main" xmlns="" val="1"/>
            </a:ext>
          </a:extLst>
        </p:spPr>
        <p:txBody>
          <a:bodyPr lIns="0" tIns="0" rIns="0" bIns="0">
            <a:spAutoFit/>
          </a:bodyPr>
          <a:lstStyle/>
          <a:p>
            <a:pPr algn="ctr" defTabSz="647700">
              <a:spcBef>
                <a:spcPts val="1700"/>
              </a:spcBef>
            </a:pPr>
            <a:r>
              <a:rPr lang="en-US" sz="2000" dirty="0">
                <a:latin typeface="Helvetica Condensed"/>
                <a:ea typeface="Arial Unicode MS" panose="020B0604020202020204" pitchFamily="34" charset="-128"/>
                <a:cs typeface="Arial" panose="020B0604020202020204" pitchFamily="34" charset="0"/>
                <a:sym typeface="Lato Regular" charset="0"/>
              </a:rPr>
              <a:t>March 6, 2024</a:t>
            </a:r>
          </a:p>
        </p:txBody>
      </p:sp>
      <p:sp>
        <p:nvSpPr>
          <p:cNvPr id="7" name="Subtitle 6">
            <a:extLst>
              <a:ext uri="{FF2B5EF4-FFF2-40B4-BE49-F238E27FC236}">
                <a16:creationId xmlns:a16="http://schemas.microsoft.com/office/drawing/2014/main" id="{76A2AA0E-EDEC-4C80-A1AB-A756AE20D706}"/>
              </a:ext>
            </a:extLst>
          </p:cNvPr>
          <p:cNvSpPr txBox="1">
            <a:spLocks/>
          </p:cNvSpPr>
          <p:nvPr/>
        </p:nvSpPr>
        <p:spPr bwMode="auto">
          <a:xfrm>
            <a:off x="3031519" y="1266097"/>
            <a:ext cx="6430967" cy="1132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Clr>
                <a:srgbClr val="105F9E"/>
              </a:buClr>
              <a:buFont typeface="Arial" charset="0"/>
              <a:buNone/>
              <a:defRPr sz="3200" b="0" i="0" kern="1200">
                <a:solidFill>
                  <a:schemeClr val="tx1">
                    <a:tint val="75000"/>
                  </a:schemeClr>
                </a:solidFill>
                <a:latin typeface="+mj-lt"/>
                <a:ea typeface="Arial Unicode MS" panose="020B0604020202020204" pitchFamily="34" charset="-128"/>
                <a:cs typeface="Arial Unicode MS" panose="020B0604020202020204" pitchFamily="34" charset="-128"/>
              </a:defRPr>
            </a:lvl1pPr>
            <a:lvl2pPr marL="457200" indent="0" algn="ctr" rtl="0" eaLnBrk="0" fontAlgn="base" hangingPunct="0">
              <a:spcBef>
                <a:spcPct val="20000"/>
              </a:spcBef>
              <a:spcAft>
                <a:spcPct val="0"/>
              </a:spcAft>
              <a:buClr>
                <a:srgbClr val="105F9E"/>
              </a:buClr>
              <a:buFont typeface="Wingdings" charset="2"/>
              <a:buNone/>
              <a:defRPr sz="2800" b="0" i="0" kern="1200">
                <a:solidFill>
                  <a:schemeClr val="tx1">
                    <a:tint val="75000"/>
                  </a:schemeClr>
                </a:solidFill>
                <a:latin typeface="+mn-lt"/>
                <a:ea typeface="Arial Unicode MS" panose="020B0604020202020204" pitchFamily="34" charset="-128"/>
                <a:cs typeface="Arial Unicode MS" panose="020B0604020202020204" pitchFamily="34" charset="-128"/>
              </a:defRPr>
            </a:lvl2pPr>
            <a:lvl3pPr marL="914400" indent="0" algn="ctr" rtl="0" eaLnBrk="0" fontAlgn="base" hangingPunct="0">
              <a:spcBef>
                <a:spcPct val="20000"/>
              </a:spcBef>
              <a:spcAft>
                <a:spcPct val="0"/>
              </a:spcAft>
              <a:buClr>
                <a:srgbClr val="105F9E"/>
              </a:buClr>
              <a:buFont typeface="Arial" charset="0"/>
              <a:buNone/>
              <a:defRPr sz="2400" b="0" i="0" kern="1200">
                <a:solidFill>
                  <a:schemeClr val="tx1">
                    <a:tint val="75000"/>
                  </a:schemeClr>
                </a:solidFill>
                <a:latin typeface="+mn-lt"/>
                <a:ea typeface="Arial Unicode MS" panose="020B0604020202020204" pitchFamily="34" charset="-128"/>
                <a:cs typeface="Arial Unicode MS" panose="020B0604020202020204" pitchFamily="34" charset="-128"/>
              </a:defRPr>
            </a:lvl3pPr>
            <a:lvl4pPr marL="1371600" indent="0" algn="ctr" rtl="0" eaLnBrk="0" fontAlgn="base" hangingPunct="0">
              <a:spcBef>
                <a:spcPct val="20000"/>
              </a:spcBef>
              <a:spcAft>
                <a:spcPct val="0"/>
              </a:spcAft>
              <a:buClr>
                <a:srgbClr val="105F9E"/>
              </a:buClr>
              <a:buFont typeface="Arial" charset="0"/>
              <a:buNone/>
              <a:defRPr sz="2000" b="0" i="0" kern="1200">
                <a:solidFill>
                  <a:schemeClr val="tx1">
                    <a:tint val="75000"/>
                  </a:schemeClr>
                </a:solidFill>
                <a:latin typeface="+mn-lt"/>
                <a:ea typeface="Arial Unicode MS" panose="020B0604020202020204" pitchFamily="34" charset="-128"/>
                <a:cs typeface="Arial Unicode MS" panose="020B0604020202020204" pitchFamily="34" charset="-128"/>
              </a:defRPr>
            </a:lvl4pPr>
            <a:lvl5pPr marL="1828800" indent="0" algn="ctr" rtl="0" eaLnBrk="0" fontAlgn="base" hangingPunct="0">
              <a:spcBef>
                <a:spcPct val="20000"/>
              </a:spcBef>
              <a:spcAft>
                <a:spcPct val="0"/>
              </a:spcAft>
              <a:buClr>
                <a:srgbClr val="105F9E"/>
              </a:buClr>
              <a:buFont typeface="Arial" charset="0"/>
              <a:buNone/>
              <a:defRPr sz="2000" b="0" i="0" kern="1200">
                <a:solidFill>
                  <a:schemeClr val="tx1">
                    <a:tint val="75000"/>
                  </a:schemeClr>
                </a:solidFill>
                <a:latin typeface="+mn-lt"/>
                <a:ea typeface="Arial Unicode MS" panose="020B0604020202020204" pitchFamily="34" charset="-128"/>
                <a:cs typeface="Arial Unicode MS" panose="020B0604020202020204" pitchFamily="34" charset="-128"/>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US" sz="2400" i="1" dirty="0">
                <a:solidFill>
                  <a:schemeClr val="tx1"/>
                </a:solidFill>
                <a:latin typeface="Helvetica Condensed"/>
                <a:sym typeface="Lato Light" charset="0"/>
              </a:rPr>
              <a:t>Successor Solar Incentive (</a:t>
            </a:r>
            <a:r>
              <a:rPr lang="en-US" sz="2400" i="1" dirty="0" err="1">
                <a:solidFill>
                  <a:schemeClr val="tx1"/>
                </a:solidFill>
                <a:latin typeface="Helvetica Condensed"/>
                <a:sym typeface="Lato Light" charset="0"/>
              </a:rPr>
              <a:t>SuSI</a:t>
            </a:r>
            <a:r>
              <a:rPr lang="en-US" sz="2400" i="1" dirty="0">
                <a:solidFill>
                  <a:schemeClr val="tx1"/>
                </a:solidFill>
                <a:latin typeface="Helvetica Condensed"/>
                <a:sym typeface="Lato Light" charset="0"/>
              </a:rPr>
              <a:t>) Program</a:t>
            </a:r>
          </a:p>
        </p:txBody>
      </p:sp>
      <p:sp>
        <p:nvSpPr>
          <p:cNvPr id="8" name="Title 5">
            <a:extLst>
              <a:ext uri="{FF2B5EF4-FFF2-40B4-BE49-F238E27FC236}">
                <a16:creationId xmlns:a16="http://schemas.microsoft.com/office/drawing/2014/main" id="{E33EAFE6-1283-4590-8FF0-5090795564ED}"/>
              </a:ext>
            </a:extLst>
          </p:cNvPr>
          <p:cNvSpPr txBox="1">
            <a:spLocks/>
          </p:cNvSpPr>
          <p:nvPr/>
        </p:nvSpPr>
        <p:spPr bwMode="auto">
          <a:xfrm>
            <a:off x="1613753" y="5118562"/>
            <a:ext cx="9144000" cy="173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4000" b="0" i="0" kern="1200">
                <a:solidFill>
                  <a:schemeClr val="tx1">
                    <a:lumMod val="65000"/>
                    <a:lumOff val="35000"/>
                  </a:schemeClr>
                </a:solidFill>
                <a:latin typeface="+mj-lt"/>
                <a:ea typeface="Arial Unicode MS" panose="020B0604020202020204" pitchFamily="34" charset="-128"/>
                <a:cs typeface="Arial Unicode MS" panose="020B0604020202020204" pitchFamily="34" charset="-128"/>
              </a:defRPr>
            </a:lvl1pPr>
            <a:lvl2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2pPr>
            <a:lvl3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3pPr>
            <a:lvl4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4pPr>
            <a:lvl5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ctr"/>
            <a:r>
              <a:rPr lang="en-US" sz="2400" dirty="0">
                <a:solidFill>
                  <a:schemeClr val="tx1"/>
                </a:solidFill>
                <a:latin typeface="Helvetica Condensed"/>
                <a:cs typeface="Arial" panose="020B0604020202020204" pitchFamily="34" charset="0"/>
              </a:rPr>
              <a:t>New Jersey’s </a:t>
            </a:r>
            <a:br>
              <a:rPr lang="en-US" sz="2400" dirty="0">
                <a:solidFill>
                  <a:schemeClr val="tx1"/>
                </a:solidFill>
                <a:latin typeface="Helvetica Condensed"/>
                <a:cs typeface="Arial" panose="020B0604020202020204" pitchFamily="34" charset="0"/>
              </a:rPr>
            </a:br>
            <a:r>
              <a:rPr lang="en-US" sz="2400" dirty="0">
                <a:solidFill>
                  <a:schemeClr val="tx1"/>
                </a:solidFill>
                <a:latin typeface="Helvetica Condensed"/>
                <a:cs typeface="Arial" panose="020B0604020202020204" pitchFamily="34" charset="0"/>
              </a:rPr>
              <a:t>Clean Energy Program </a:t>
            </a:r>
            <a:r>
              <a:rPr lang="en-US" sz="2400" baseline="30000" dirty="0">
                <a:solidFill>
                  <a:schemeClr val="tx1"/>
                </a:solidFill>
                <a:latin typeface="Helvetica Condensed"/>
                <a:cs typeface="Arial" panose="020B0604020202020204" pitchFamily="34" charset="0"/>
              </a:rPr>
              <a:t>TM</a:t>
            </a:r>
          </a:p>
          <a:p>
            <a:pPr algn="ctr"/>
            <a:endParaRPr lang="en-US" sz="2400" baseline="30000" dirty="0">
              <a:solidFill>
                <a:schemeClr val="tx1"/>
              </a:solidFill>
              <a:latin typeface="Helvetica Condensed"/>
              <a:cs typeface="Arial" panose="020B0604020202020204" pitchFamily="34" charset="0"/>
            </a:endParaRPr>
          </a:p>
          <a:p>
            <a:pPr algn="ctr"/>
            <a:r>
              <a:rPr lang="en-US" sz="2400" dirty="0">
                <a:solidFill>
                  <a:schemeClr val="tx1"/>
                </a:solidFill>
                <a:latin typeface="Georgia" panose="02040502050405020303" pitchFamily="18" charset="0"/>
                <a:cs typeface="Arial" panose="020B0604020202020204" pitchFamily="34" charset="0"/>
              </a:rPr>
              <a:t>Lighting the way to New Jersey’s Clean Energy Future</a:t>
            </a:r>
            <a:endParaRPr lang="en-US" sz="2400" baseline="30000" dirty="0">
              <a:solidFill>
                <a:schemeClr val="tx1"/>
              </a:solidFill>
              <a:latin typeface="Georgia" panose="02040502050405020303" pitchFamily="18" charset="0"/>
              <a:cs typeface="Arial" panose="020B0604020202020204" pitchFamily="34" charset="0"/>
            </a:endParaRPr>
          </a:p>
        </p:txBody>
      </p:sp>
      <p:pic>
        <p:nvPicPr>
          <p:cNvPr id="5" name="Picture 4">
            <a:extLst>
              <a:ext uri="{FF2B5EF4-FFF2-40B4-BE49-F238E27FC236}">
                <a16:creationId xmlns:a16="http://schemas.microsoft.com/office/drawing/2014/main" id="{8B538FFC-0C38-4141-86E3-C605CD429E54}"/>
              </a:ext>
            </a:extLst>
          </p:cNvPr>
          <p:cNvPicPr>
            <a:picLocks noChangeAspect="1"/>
          </p:cNvPicPr>
          <p:nvPr/>
        </p:nvPicPr>
        <p:blipFill>
          <a:blip r:embed="rId3"/>
          <a:stretch>
            <a:fillRect/>
          </a:stretch>
        </p:blipFill>
        <p:spPr>
          <a:xfrm>
            <a:off x="8790295" y="297231"/>
            <a:ext cx="1713775" cy="508604"/>
          </a:xfrm>
          <a:prstGeom prst="rect">
            <a:avLst/>
          </a:prstGeom>
        </p:spPr>
      </p:pic>
      <p:pic>
        <p:nvPicPr>
          <p:cNvPr id="10" name="Picture 9"/>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1672933" y="191776"/>
            <a:ext cx="2274352" cy="719517"/>
          </a:xfrm>
          <a:prstGeom prst="rect">
            <a:avLst/>
          </a:prstGeom>
        </p:spPr>
      </p:pic>
      <p:sp>
        <p:nvSpPr>
          <p:cNvPr id="2" name="TextBox 1">
            <a:extLst>
              <a:ext uri="{FF2B5EF4-FFF2-40B4-BE49-F238E27FC236}">
                <a16:creationId xmlns:a16="http://schemas.microsoft.com/office/drawing/2014/main" id="{F5F3BAFC-5A0B-863C-FC31-C1851200EE2F}"/>
              </a:ext>
            </a:extLst>
          </p:cNvPr>
          <p:cNvSpPr txBox="1"/>
          <p:nvPr/>
        </p:nvSpPr>
        <p:spPr>
          <a:xfrm>
            <a:off x="2766722" y="1954635"/>
            <a:ext cx="6960560" cy="523220"/>
          </a:xfrm>
          <a:prstGeom prst="rect">
            <a:avLst/>
          </a:prstGeom>
          <a:noFill/>
        </p:spPr>
        <p:txBody>
          <a:bodyPr wrap="none" rtlCol="0">
            <a:spAutoFit/>
          </a:bodyPr>
          <a:lstStyle/>
          <a:p>
            <a:r>
              <a:rPr lang="en-US" sz="2800" dirty="0">
                <a:latin typeface="Helvetica" panose="020B0604020202020204" pitchFamily="34" charset="0"/>
                <a:cs typeface="Helvetica" panose="020B0604020202020204" pitchFamily="34" charset="0"/>
              </a:rPr>
              <a:t>Competitive Solar incentive (CSI) Program</a:t>
            </a:r>
          </a:p>
        </p:txBody>
      </p:sp>
    </p:spTree>
    <p:extLst>
      <p:ext uri="{BB962C8B-B14F-4D97-AF65-F5344CB8AC3E}">
        <p14:creationId xmlns:p14="http://schemas.microsoft.com/office/powerpoint/2010/main" val="24690296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B0CBB388-9AB7-4B4E-91B1-E8E5584E8378}"/>
              </a:ext>
            </a:extLst>
          </p:cNvPr>
          <p:cNvSpPr>
            <a:spLocks noGrp="1"/>
          </p:cNvSpPr>
          <p:nvPr>
            <p:ph type="sldNum" sz="quarter" idx="12"/>
          </p:nvPr>
        </p:nvSpPr>
        <p:spPr>
          <a:xfrm>
            <a:off x="8000836" y="6463699"/>
            <a:ext cx="2057400" cy="365125"/>
          </a:xfrm>
        </p:spPr>
        <p:txBody>
          <a:bodyPr/>
          <a:lstStyle/>
          <a:p>
            <a:fld id="{66469543-EFA7-49FE-9FBA-0A7EAC2E5F01}" type="slidenum">
              <a:rPr lang="en-US" smtClean="0"/>
              <a:pPr/>
              <a:t>10</a:t>
            </a:fld>
            <a:endParaRPr lang="en-US" dirty="0"/>
          </a:p>
        </p:txBody>
      </p:sp>
      <p:sp>
        <p:nvSpPr>
          <p:cNvPr id="4" name="Title 3">
            <a:extLst>
              <a:ext uri="{FF2B5EF4-FFF2-40B4-BE49-F238E27FC236}">
                <a16:creationId xmlns:a16="http://schemas.microsoft.com/office/drawing/2014/main" id="{65CEBA38-2254-4684-B439-7A383574AC01}"/>
              </a:ext>
            </a:extLst>
          </p:cNvPr>
          <p:cNvSpPr>
            <a:spLocks noGrp="1"/>
          </p:cNvSpPr>
          <p:nvPr>
            <p:ph type="title"/>
          </p:nvPr>
        </p:nvSpPr>
        <p:spPr/>
        <p:txBody>
          <a:bodyPr/>
          <a:lstStyle/>
          <a:p>
            <a:r>
              <a:rPr lang="en-US" sz="3200" dirty="0">
                <a:latin typeface="Helvetica" panose="020B0604020202020204" pitchFamily="34" charset="0"/>
                <a:cs typeface="Helvetica" panose="020B0604020202020204" pitchFamily="34" charset="0"/>
              </a:rPr>
              <a:t>CSI Program Registration-Two Step Process</a:t>
            </a:r>
          </a:p>
        </p:txBody>
      </p:sp>
      <p:sp>
        <p:nvSpPr>
          <p:cNvPr id="6" name="Rectangle 5">
            <a:extLst>
              <a:ext uri="{FF2B5EF4-FFF2-40B4-BE49-F238E27FC236}">
                <a16:creationId xmlns:a16="http://schemas.microsoft.com/office/drawing/2014/main" id="{4350F931-121A-4F76-B796-DA89CBBE094B}"/>
              </a:ext>
            </a:extLst>
          </p:cNvPr>
          <p:cNvSpPr/>
          <p:nvPr/>
        </p:nvSpPr>
        <p:spPr>
          <a:xfrm>
            <a:off x="3930707" y="1710371"/>
            <a:ext cx="1457517" cy="1047129"/>
          </a:xfrm>
          <a:prstGeom prst="rect">
            <a:avLst/>
          </a:prstGeom>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latin typeface="Helvetica" panose="020B0604020202020204" pitchFamily="34" charset="0"/>
                <a:cs typeface="Helvetica" panose="020B0604020202020204" pitchFamily="34" charset="0"/>
              </a:rPr>
              <a:t>Registration Reviewed for Completeness</a:t>
            </a:r>
          </a:p>
        </p:txBody>
      </p:sp>
      <p:sp>
        <p:nvSpPr>
          <p:cNvPr id="9" name="Rectangle 8">
            <a:extLst>
              <a:ext uri="{FF2B5EF4-FFF2-40B4-BE49-F238E27FC236}">
                <a16:creationId xmlns:a16="http://schemas.microsoft.com/office/drawing/2014/main" id="{72AF15D3-1774-4400-9803-D6F6E7A3475A}"/>
              </a:ext>
            </a:extLst>
          </p:cNvPr>
          <p:cNvSpPr/>
          <p:nvPr/>
        </p:nvSpPr>
        <p:spPr>
          <a:xfrm>
            <a:off x="5992045" y="1652037"/>
            <a:ext cx="1489129" cy="537668"/>
          </a:xfrm>
          <a:prstGeom prst="rect">
            <a:avLst/>
          </a:prstGeom>
          <a:ln>
            <a:solidFill>
              <a:srgbClr val="2B73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latin typeface="Helvetica" panose="020B0604020202020204" pitchFamily="34" charset="0"/>
                <a:cs typeface="Helvetica" panose="020B0604020202020204" pitchFamily="34" charset="0"/>
              </a:rPr>
              <a:t>Incomplete</a:t>
            </a:r>
          </a:p>
        </p:txBody>
      </p:sp>
      <p:cxnSp>
        <p:nvCxnSpPr>
          <p:cNvPr id="30" name="Straight Arrow Connector 29">
            <a:extLst>
              <a:ext uri="{FF2B5EF4-FFF2-40B4-BE49-F238E27FC236}">
                <a16:creationId xmlns:a16="http://schemas.microsoft.com/office/drawing/2014/main" id="{262562E9-C6A6-47E8-B5AE-4AA982B898E9}"/>
              </a:ext>
            </a:extLst>
          </p:cNvPr>
          <p:cNvCxnSpPr>
            <a:cxnSpLocks/>
            <a:stCxn id="88" idx="3"/>
            <a:endCxn id="6" idx="1"/>
          </p:cNvCxnSpPr>
          <p:nvPr/>
        </p:nvCxnSpPr>
        <p:spPr>
          <a:xfrm>
            <a:off x="3428308" y="2230629"/>
            <a:ext cx="502398" cy="330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6" name="Straight Arrow Connector 55">
            <a:extLst>
              <a:ext uri="{FF2B5EF4-FFF2-40B4-BE49-F238E27FC236}">
                <a16:creationId xmlns:a16="http://schemas.microsoft.com/office/drawing/2014/main" id="{1EDC8098-F46A-4503-AC34-F85A53BAFDCD}"/>
              </a:ext>
            </a:extLst>
          </p:cNvPr>
          <p:cNvCxnSpPr>
            <a:cxnSpLocks/>
            <a:stCxn id="99" idx="3"/>
            <a:endCxn id="101" idx="1"/>
          </p:cNvCxnSpPr>
          <p:nvPr/>
        </p:nvCxnSpPr>
        <p:spPr>
          <a:xfrm>
            <a:off x="9121200" y="1883763"/>
            <a:ext cx="252154" cy="119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2" name="Rectangle 81">
            <a:extLst>
              <a:ext uri="{FF2B5EF4-FFF2-40B4-BE49-F238E27FC236}">
                <a16:creationId xmlns:a16="http://schemas.microsoft.com/office/drawing/2014/main" id="{793FA6B2-088A-458F-ACB5-DF70320B0D6F}"/>
              </a:ext>
            </a:extLst>
          </p:cNvPr>
          <p:cNvSpPr/>
          <p:nvPr/>
        </p:nvSpPr>
        <p:spPr>
          <a:xfrm>
            <a:off x="6047248" y="2530988"/>
            <a:ext cx="1433926" cy="520049"/>
          </a:xfrm>
          <a:prstGeom prst="rect">
            <a:avLst/>
          </a:prstGeom>
          <a:ln>
            <a:solidFill>
              <a:srgbClr val="2B73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latin typeface="Helvetica" panose="020B0604020202020204" pitchFamily="34" charset="0"/>
                <a:cs typeface="Helvetica" panose="020B0604020202020204" pitchFamily="34" charset="0"/>
              </a:rPr>
              <a:t>Complete</a:t>
            </a:r>
          </a:p>
        </p:txBody>
      </p:sp>
      <p:sp>
        <p:nvSpPr>
          <p:cNvPr id="88" name="Rectangle 87">
            <a:extLst>
              <a:ext uri="{FF2B5EF4-FFF2-40B4-BE49-F238E27FC236}">
                <a16:creationId xmlns:a16="http://schemas.microsoft.com/office/drawing/2014/main" id="{4D59681C-1C87-41D3-B5B2-7251C804CBF5}"/>
              </a:ext>
            </a:extLst>
          </p:cNvPr>
          <p:cNvSpPr/>
          <p:nvPr/>
        </p:nvSpPr>
        <p:spPr>
          <a:xfrm>
            <a:off x="1970706" y="1707064"/>
            <a:ext cx="1457602" cy="1047129"/>
          </a:xfrm>
          <a:prstGeom prst="rect">
            <a:avLst/>
          </a:prstGeom>
          <a:ln>
            <a:solidFill>
              <a:srgbClr val="2B73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tx1"/>
                </a:solidFill>
                <a:latin typeface="Helvetica" panose="020B0604020202020204" pitchFamily="34" charset="0"/>
                <a:cs typeface="Helvetica" panose="020B0604020202020204" pitchFamily="34" charset="0"/>
              </a:rPr>
              <a:t>STEP ONE:</a:t>
            </a:r>
          </a:p>
          <a:p>
            <a:pPr algn="ctr"/>
            <a:r>
              <a:rPr lang="en-US" sz="1200" dirty="0">
                <a:latin typeface="Helvetica" panose="020B0604020202020204" pitchFamily="34" charset="0"/>
                <a:cs typeface="Helvetica" panose="020B0604020202020204" pitchFamily="34" charset="0"/>
              </a:rPr>
              <a:t>CSI Registration</a:t>
            </a:r>
          </a:p>
          <a:p>
            <a:pPr algn="ctr"/>
            <a:r>
              <a:rPr lang="en-US" sz="1200" dirty="0">
                <a:latin typeface="Helvetica" panose="020B0604020202020204" pitchFamily="34" charset="0"/>
                <a:cs typeface="Helvetica" panose="020B0604020202020204" pitchFamily="34" charset="0"/>
              </a:rPr>
              <a:t>Submitted in CSI portal </a:t>
            </a:r>
          </a:p>
        </p:txBody>
      </p:sp>
      <p:sp>
        <p:nvSpPr>
          <p:cNvPr id="99" name="Rectangle 98">
            <a:extLst>
              <a:ext uri="{FF2B5EF4-FFF2-40B4-BE49-F238E27FC236}">
                <a16:creationId xmlns:a16="http://schemas.microsoft.com/office/drawing/2014/main" id="{EBE4C97B-E783-4182-8D32-AA910C146057}"/>
              </a:ext>
            </a:extLst>
          </p:cNvPr>
          <p:cNvSpPr/>
          <p:nvPr/>
        </p:nvSpPr>
        <p:spPr>
          <a:xfrm>
            <a:off x="7981950" y="1710370"/>
            <a:ext cx="1139250" cy="346785"/>
          </a:xfrm>
          <a:prstGeom prst="rect">
            <a:avLst/>
          </a:prstGeom>
          <a:ln>
            <a:solidFill>
              <a:srgbClr val="2B73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latin typeface="Helvetica" panose="020B0604020202020204" pitchFamily="34" charset="0"/>
                <a:cs typeface="Helvetica" panose="020B0604020202020204" pitchFamily="34" charset="0"/>
              </a:rPr>
              <a:t>Major</a:t>
            </a:r>
          </a:p>
        </p:txBody>
      </p:sp>
      <p:sp>
        <p:nvSpPr>
          <p:cNvPr id="100" name="Rectangle 99">
            <a:extLst>
              <a:ext uri="{FF2B5EF4-FFF2-40B4-BE49-F238E27FC236}">
                <a16:creationId xmlns:a16="http://schemas.microsoft.com/office/drawing/2014/main" id="{A5FBF9B2-8DF7-4946-914E-0AFA3B0B19E4}"/>
              </a:ext>
            </a:extLst>
          </p:cNvPr>
          <p:cNvSpPr/>
          <p:nvPr/>
        </p:nvSpPr>
        <p:spPr>
          <a:xfrm>
            <a:off x="7988175" y="2245278"/>
            <a:ext cx="1151132" cy="354373"/>
          </a:xfrm>
          <a:prstGeom prst="rect">
            <a:avLst/>
          </a:prstGeom>
          <a:ln>
            <a:solidFill>
              <a:srgbClr val="2B73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latin typeface="Helvetica" panose="020B0604020202020204" pitchFamily="34" charset="0"/>
                <a:cs typeface="Helvetica" panose="020B0604020202020204" pitchFamily="34" charset="0"/>
              </a:rPr>
              <a:t>Minor</a:t>
            </a:r>
          </a:p>
        </p:txBody>
      </p:sp>
      <p:sp>
        <p:nvSpPr>
          <p:cNvPr id="101" name="Rectangle 100">
            <a:extLst>
              <a:ext uri="{FF2B5EF4-FFF2-40B4-BE49-F238E27FC236}">
                <a16:creationId xmlns:a16="http://schemas.microsoft.com/office/drawing/2014/main" id="{9D4D93EE-3048-4C76-9293-D8D215EC9D6D}"/>
              </a:ext>
            </a:extLst>
          </p:cNvPr>
          <p:cNvSpPr/>
          <p:nvPr/>
        </p:nvSpPr>
        <p:spPr>
          <a:xfrm>
            <a:off x="9373354" y="1699016"/>
            <a:ext cx="1162092" cy="371890"/>
          </a:xfrm>
          <a:prstGeom prst="rect">
            <a:avLst/>
          </a:prstGeom>
          <a:ln>
            <a:solidFill>
              <a:srgbClr val="2B73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latin typeface="Helvetica" panose="020B0604020202020204" pitchFamily="34" charset="0"/>
                <a:cs typeface="Helvetica" panose="020B0604020202020204" pitchFamily="34" charset="0"/>
              </a:rPr>
              <a:t>Rejected</a:t>
            </a:r>
          </a:p>
        </p:txBody>
      </p:sp>
      <p:cxnSp>
        <p:nvCxnSpPr>
          <p:cNvPr id="119" name="Straight Arrow Connector 118">
            <a:extLst>
              <a:ext uri="{FF2B5EF4-FFF2-40B4-BE49-F238E27FC236}">
                <a16:creationId xmlns:a16="http://schemas.microsoft.com/office/drawing/2014/main" id="{6127C7E6-EC15-41BE-87D0-A8873C4E177A}"/>
              </a:ext>
            </a:extLst>
          </p:cNvPr>
          <p:cNvCxnSpPr>
            <a:cxnSpLocks/>
          </p:cNvCxnSpPr>
          <p:nvPr/>
        </p:nvCxnSpPr>
        <p:spPr>
          <a:xfrm>
            <a:off x="6766404" y="3026137"/>
            <a:ext cx="5118" cy="32550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47" name="Rectangle 146">
            <a:extLst>
              <a:ext uri="{FF2B5EF4-FFF2-40B4-BE49-F238E27FC236}">
                <a16:creationId xmlns:a16="http://schemas.microsoft.com/office/drawing/2014/main" id="{EAD301B8-094D-4124-8CAA-FA0C83F71C32}"/>
              </a:ext>
            </a:extLst>
          </p:cNvPr>
          <p:cNvSpPr/>
          <p:nvPr/>
        </p:nvSpPr>
        <p:spPr>
          <a:xfrm>
            <a:off x="7981951" y="2794553"/>
            <a:ext cx="1171145" cy="365125"/>
          </a:xfrm>
          <a:prstGeom prst="rect">
            <a:avLst/>
          </a:prstGeom>
          <a:ln>
            <a:solidFill>
              <a:srgbClr val="2B73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latin typeface="Helvetica" panose="020B0604020202020204" pitchFamily="34" charset="0"/>
                <a:cs typeface="Helvetica" panose="020B0604020202020204" pitchFamily="34" charset="0"/>
              </a:rPr>
              <a:t>Deficiencies Submitted</a:t>
            </a:r>
          </a:p>
        </p:txBody>
      </p:sp>
      <p:cxnSp>
        <p:nvCxnSpPr>
          <p:cNvPr id="149" name="Straight Arrow Connector 148">
            <a:extLst>
              <a:ext uri="{FF2B5EF4-FFF2-40B4-BE49-F238E27FC236}">
                <a16:creationId xmlns:a16="http://schemas.microsoft.com/office/drawing/2014/main" id="{E14A0418-1155-4345-8FAD-A88342852AB2}"/>
              </a:ext>
            </a:extLst>
          </p:cNvPr>
          <p:cNvCxnSpPr>
            <a:cxnSpLocks/>
          </p:cNvCxnSpPr>
          <p:nvPr/>
        </p:nvCxnSpPr>
        <p:spPr>
          <a:xfrm>
            <a:off x="9141214" y="2421211"/>
            <a:ext cx="243101"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59" name="Rectangle 158">
            <a:extLst>
              <a:ext uri="{FF2B5EF4-FFF2-40B4-BE49-F238E27FC236}">
                <a16:creationId xmlns:a16="http://schemas.microsoft.com/office/drawing/2014/main" id="{40F6BDCE-A94F-4106-898C-3C22383D065F}"/>
              </a:ext>
            </a:extLst>
          </p:cNvPr>
          <p:cNvSpPr/>
          <p:nvPr/>
        </p:nvSpPr>
        <p:spPr>
          <a:xfrm>
            <a:off x="9373354" y="2218098"/>
            <a:ext cx="1158844" cy="392594"/>
          </a:xfrm>
          <a:prstGeom prst="rect">
            <a:avLst/>
          </a:prstGeom>
          <a:ln>
            <a:solidFill>
              <a:srgbClr val="2B73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latin typeface="Helvetica" panose="020B0604020202020204" pitchFamily="34" charset="0"/>
                <a:cs typeface="Helvetica" panose="020B0604020202020204" pitchFamily="34" charset="0"/>
              </a:rPr>
              <a:t>Deficiencies Not Submitted  </a:t>
            </a:r>
          </a:p>
        </p:txBody>
      </p:sp>
      <p:cxnSp>
        <p:nvCxnSpPr>
          <p:cNvPr id="160" name="Straight Arrow Connector 159">
            <a:extLst>
              <a:ext uri="{FF2B5EF4-FFF2-40B4-BE49-F238E27FC236}">
                <a16:creationId xmlns:a16="http://schemas.microsoft.com/office/drawing/2014/main" id="{8C42C1CE-6584-4731-BAFF-26FB91385B9F}"/>
              </a:ext>
            </a:extLst>
          </p:cNvPr>
          <p:cNvCxnSpPr>
            <a:cxnSpLocks/>
            <a:stCxn id="100" idx="2"/>
            <a:endCxn id="147" idx="0"/>
          </p:cNvCxnSpPr>
          <p:nvPr/>
        </p:nvCxnSpPr>
        <p:spPr>
          <a:xfrm>
            <a:off x="8563741" y="2599650"/>
            <a:ext cx="3782" cy="19490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67" name="Rectangle: Rounded Corners 166">
            <a:extLst>
              <a:ext uri="{FF2B5EF4-FFF2-40B4-BE49-F238E27FC236}">
                <a16:creationId xmlns:a16="http://schemas.microsoft.com/office/drawing/2014/main" id="{FFED17AF-E5E1-4314-BCFE-357D65366D0D}"/>
              </a:ext>
            </a:extLst>
          </p:cNvPr>
          <p:cNvSpPr/>
          <p:nvPr/>
        </p:nvSpPr>
        <p:spPr>
          <a:xfrm>
            <a:off x="9430496" y="2754192"/>
            <a:ext cx="1086349" cy="523162"/>
          </a:xfrm>
          <a:prstGeom prst="roundRect">
            <a:avLst>
              <a:gd name="adj" fmla="val 16667"/>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t>Regulations allow 7 days to submit deficiencies</a:t>
            </a:r>
          </a:p>
        </p:txBody>
      </p:sp>
      <p:cxnSp>
        <p:nvCxnSpPr>
          <p:cNvPr id="168" name="Straight Arrow Connector 167">
            <a:extLst>
              <a:ext uri="{FF2B5EF4-FFF2-40B4-BE49-F238E27FC236}">
                <a16:creationId xmlns:a16="http://schemas.microsoft.com/office/drawing/2014/main" id="{5E789542-2A76-4387-8307-884AE62D9623}"/>
              </a:ext>
            </a:extLst>
          </p:cNvPr>
          <p:cNvCxnSpPr>
            <a:cxnSpLocks/>
            <a:stCxn id="176" idx="3"/>
            <a:endCxn id="170" idx="1"/>
          </p:cNvCxnSpPr>
          <p:nvPr/>
        </p:nvCxnSpPr>
        <p:spPr>
          <a:xfrm>
            <a:off x="3428311" y="4772494"/>
            <a:ext cx="502394" cy="611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70" name="Rectangle 169">
            <a:extLst>
              <a:ext uri="{FF2B5EF4-FFF2-40B4-BE49-F238E27FC236}">
                <a16:creationId xmlns:a16="http://schemas.microsoft.com/office/drawing/2014/main" id="{0B128462-C68C-4A4F-9E18-8B391474A366}"/>
              </a:ext>
            </a:extLst>
          </p:cNvPr>
          <p:cNvSpPr/>
          <p:nvPr/>
        </p:nvSpPr>
        <p:spPr>
          <a:xfrm>
            <a:off x="3930706" y="4255048"/>
            <a:ext cx="1457517" cy="1047129"/>
          </a:xfrm>
          <a:prstGeom prst="rect">
            <a:avLst/>
          </a:prstGeom>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latin typeface="Helvetica" panose="020B0604020202020204" pitchFamily="34" charset="0"/>
                <a:cs typeface="Helvetica" panose="020B0604020202020204" pitchFamily="34" charset="0"/>
              </a:rPr>
              <a:t>Final As-Built Packet Reviewed for Completeness</a:t>
            </a:r>
          </a:p>
        </p:txBody>
      </p:sp>
      <p:cxnSp>
        <p:nvCxnSpPr>
          <p:cNvPr id="174" name="Connector: Elbow 173">
            <a:extLst>
              <a:ext uri="{FF2B5EF4-FFF2-40B4-BE49-F238E27FC236}">
                <a16:creationId xmlns:a16="http://schemas.microsoft.com/office/drawing/2014/main" id="{FE18C396-8B10-4615-B839-647966E6A165}"/>
              </a:ext>
            </a:extLst>
          </p:cNvPr>
          <p:cNvCxnSpPr>
            <a:cxnSpLocks/>
            <a:stCxn id="147" idx="2"/>
            <a:endCxn id="82" idx="3"/>
          </p:cNvCxnSpPr>
          <p:nvPr/>
        </p:nvCxnSpPr>
        <p:spPr>
          <a:xfrm rot="5400000" flipH="1">
            <a:off x="7840017" y="2432172"/>
            <a:ext cx="368665" cy="1086349"/>
          </a:xfrm>
          <a:prstGeom prst="bentConnector4">
            <a:avLst>
              <a:gd name="adj1" fmla="val -62008"/>
              <a:gd name="adj2" fmla="val 76951"/>
            </a:avLst>
          </a:prstGeom>
          <a:ln>
            <a:tailEnd type="triangle"/>
          </a:ln>
        </p:spPr>
        <p:style>
          <a:lnRef idx="1">
            <a:schemeClr val="accent1"/>
          </a:lnRef>
          <a:fillRef idx="0">
            <a:schemeClr val="accent1"/>
          </a:fillRef>
          <a:effectRef idx="0">
            <a:schemeClr val="accent1"/>
          </a:effectRef>
          <a:fontRef idx="minor">
            <a:schemeClr val="tx1"/>
          </a:fontRef>
        </p:style>
      </p:cxnSp>
      <p:sp>
        <p:nvSpPr>
          <p:cNvPr id="175" name="Rectangle 174">
            <a:extLst>
              <a:ext uri="{FF2B5EF4-FFF2-40B4-BE49-F238E27FC236}">
                <a16:creationId xmlns:a16="http://schemas.microsoft.com/office/drawing/2014/main" id="{12101DE4-7831-4190-AD07-9AA11B79FD30}"/>
              </a:ext>
            </a:extLst>
          </p:cNvPr>
          <p:cNvSpPr/>
          <p:nvPr/>
        </p:nvSpPr>
        <p:spPr>
          <a:xfrm>
            <a:off x="6046285" y="3354565"/>
            <a:ext cx="1448548" cy="495453"/>
          </a:xfrm>
          <a:prstGeom prst="rect">
            <a:avLst/>
          </a:prstGeom>
          <a:ln>
            <a:solidFill>
              <a:srgbClr val="2B73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latin typeface="Helvetica" panose="020B0604020202020204" pitchFamily="34" charset="0"/>
                <a:cs typeface="Helvetica" panose="020B0604020202020204" pitchFamily="34" charset="0"/>
              </a:rPr>
              <a:t>Conditional Registration</a:t>
            </a:r>
          </a:p>
        </p:txBody>
      </p:sp>
      <p:sp>
        <p:nvSpPr>
          <p:cNvPr id="176" name="Rectangle 175">
            <a:extLst>
              <a:ext uri="{FF2B5EF4-FFF2-40B4-BE49-F238E27FC236}">
                <a16:creationId xmlns:a16="http://schemas.microsoft.com/office/drawing/2014/main" id="{7C68E8C4-46BE-4C0C-994D-EDEFC8FB4B17}"/>
              </a:ext>
            </a:extLst>
          </p:cNvPr>
          <p:cNvSpPr/>
          <p:nvPr/>
        </p:nvSpPr>
        <p:spPr>
          <a:xfrm>
            <a:off x="1970709" y="4248929"/>
            <a:ext cx="1457602" cy="1047129"/>
          </a:xfrm>
          <a:prstGeom prst="rect">
            <a:avLst/>
          </a:prstGeom>
          <a:ln>
            <a:solidFill>
              <a:srgbClr val="2B73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tx1"/>
                </a:solidFill>
                <a:latin typeface="Helvetica" panose="020B0604020202020204" pitchFamily="34" charset="0"/>
                <a:cs typeface="Helvetica" panose="020B0604020202020204" pitchFamily="34" charset="0"/>
              </a:rPr>
              <a:t>STEP TWO:</a:t>
            </a:r>
          </a:p>
          <a:p>
            <a:pPr algn="ctr"/>
            <a:r>
              <a:rPr lang="en-US" sz="1200" dirty="0">
                <a:solidFill>
                  <a:schemeClr val="bg1"/>
                </a:solidFill>
                <a:latin typeface="Helvetica" panose="020B0604020202020204" pitchFamily="34" charset="0"/>
                <a:cs typeface="Helvetica" panose="020B0604020202020204" pitchFamily="34" charset="0"/>
              </a:rPr>
              <a:t>Final As- Built Submitted in CSI portal </a:t>
            </a:r>
            <a:br>
              <a:rPr lang="en-US" sz="1200" dirty="0">
                <a:solidFill>
                  <a:schemeClr val="bg1"/>
                </a:solidFill>
                <a:latin typeface="Helvetica" panose="020B0604020202020204" pitchFamily="34" charset="0"/>
                <a:cs typeface="Helvetica" panose="020B0604020202020204" pitchFamily="34" charset="0"/>
              </a:rPr>
            </a:br>
            <a:r>
              <a:rPr lang="en-US" sz="1100" dirty="0">
                <a:solidFill>
                  <a:schemeClr val="bg1"/>
                </a:solidFill>
                <a:latin typeface="Helvetica" panose="020B0604020202020204" pitchFamily="34" charset="0"/>
                <a:cs typeface="Helvetica" panose="020B0604020202020204" pitchFamily="34" charset="0"/>
              </a:rPr>
              <a:t>(Prior to expiration)</a:t>
            </a:r>
          </a:p>
        </p:txBody>
      </p:sp>
      <p:sp>
        <p:nvSpPr>
          <p:cNvPr id="177" name="Rectangle 176">
            <a:extLst>
              <a:ext uri="{FF2B5EF4-FFF2-40B4-BE49-F238E27FC236}">
                <a16:creationId xmlns:a16="http://schemas.microsoft.com/office/drawing/2014/main" id="{D99F95FE-07CC-44E2-9074-F0B84FA5CA19}"/>
              </a:ext>
            </a:extLst>
          </p:cNvPr>
          <p:cNvSpPr/>
          <p:nvPr/>
        </p:nvSpPr>
        <p:spPr>
          <a:xfrm>
            <a:off x="3937800" y="3354565"/>
            <a:ext cx="1448548" cy="495453"/>
          </a:xfrm>
          <a:prstGeom prst="rect">
            <a:avLst/>
          </a:prstGeom>
          <a:ln>
            <a:solidFill>
              <a:srgbClr val="2B73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latin typeface="Helvetica" panose="020B0604020202020204" pitchFamily="34" charset="0"/>
                <a:cs typeface="Helvetica" panose="020B0604020202020204" pitchFamily="34" charset="0"/>
              </a:rPr>
              <a:t>PTO Issued </a:t>
            </a:r>
          </a:p>
        </p:txBody>
      </p:sp>
      <p:cxnSp>
        <p:nvCxnSpPr>
          <p:cNvPr id="178" name="Straight Arrow Connector 177">
            <a:extLst>
              <a:ext uri="{FF2B5EF4-FFF2-40B4-BE49-F238E27FC236}">
                <a16:creationId xmlns:a16="http://schemas.microsoft.com/office/drawing/2014/main" id="{1824EA17-5B98-413A-90F9-73E12101E943}"/>
              </a:ext>
            </a:extLst>
          </p:cNvPr>
          <p:cNvCxnSpPr>
            <a:cxnSpLocks/>
            <a:stCxn id="175" idx="1"/>
            <a:endCxn id="177" idx="3"/>
          </p:cNvCxnSpPr>
          <p:nvPr/>
        </p:nvCxnSpPr>
        <p:spPr>
          <a:xfrm flipH="1">
            <a:off x="5386348" y="3602292"/>
            <a:ext cx="659937"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9" name="Connector: Elbow 178">
            <a:extLst>
              <a:ext uri="{FF2B5EF4-FFF2-40B4-BE49-F238E27FC236}">
                <a16:creationId xmlns:a16="http://schemas.microsoft.com/office/drawing/2014/main" id="{E1D9CBF4-7F1E-40C3-80B4-30141317FF90}"/>
              </a:ext>
            </a:extLst>
          </p:cNvPr>
          <p:cNvCxnSpPr>
            <a:cxnSpLocks/>
            <a:stCxn id="177" idx="1"/>
            <a:endCxn id="176" idx="0"/>
          </p:cNvCxnSpPr>
          <p:nvPr/>
        </p:nvCxnSpPr>
        <p:spPr>
          <a:xfrm rot="10800000" flipV="1">
            <a:off x="2699510" y="3602291"/>
            <a:ext cx="1238290" cy="646637"/>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6" name="Straight Arrow Connector 185">
            <a:extLst>
              <a:ext uri="{FF2B5EF4-FFF2-40B4-BE49-F238E27FC236}">
                <a16:creationId xmlns:a16="http://schemas.microsoft.com/office/drawing/2014/main" id="{D1C247DE-8393-4A17-87D1-E22E2BBE2112}"/>
              </a:ext>
            </a:extLst>
          </p:cNvPr>
          <p:cNvCxnSpPr>
            <a:cxnSpLocks/>
          </p:cNvCxnSpPr>
          <p:nvPr/>
        </p:nvCxnSpPr>
        <p:spPr>
          <a:xfrm>
            <a:off x="9139308" y="2422463"/>
            <a:ext cx="243101"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8" name="Straight Arrow Connector 187">
            <a:extLst>
              <a:ext uri="{FF2B5EF4-FFF2-40B4-BE49-F238E27FC236}">
                <a16:creationId xmlns:a16="http://schemas.microsoft.com/office/drawing/2014/main" id="{33B51295-DA79-4076-B96B-0BDD43CF1A3E}"/>
              </a:ext>
            </a:extLst>
          </p:cNvPr>
          <p:cNvCxnSpPr>
            <a:cxnSpLocks/>
            <a:stCxn id="159" idx="0"/>
            <a:endCxn id="101" idx="2"/>
          </p:cNvCxnSpPr>
          <p:nvPr/>
        </p:nvCxnSpPr>
        <p:spPr>
          <a:xfrm flipV="1">
            <a:off x="9952776" y="2070906"/>
            <a:ext cx="1624" cy="14719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01" name="Rectangle 200">
            <a:extLst>
              <a:ext uri="{FF2B5EF4-FFF2-40B4-BE49-F238E27FC236}">
                <a16:creationId xmlns:a16="http://schemas.microsoft.com/office/drawing/2014/main" id="{80AC46B5-01C4-413C-B660-458A22AB2234}"/>
              </a:ext>
            </a:extLst>
          </p:cNvPr>
          <p:cNvSpPr/>
          <p:nvPr/>
        </p:nvSpPr>
        <p:spPr>
          <a:xfrm>
            <a:off x="6033995" y="4238906"/>
            <a:ext cx="1433926" cy="520049"/>
          </a:xfrm>
          <a:prstGeom prst="rect">
            <a:avLst/>
          </a:prstGeom>
          <a:ln>
            <a:solidFill>
              <a:srgbClr val="2B73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latin typeface="Helvetica" panose="020B0604020202020204" pitchFamily="34" charset="0"/>
                <a:cs typeface="Helvetica" panose="020B0604020202020204" pitchFamily="34" charset="0"/>
              </a:rPr>
              <a:t>Incomplete</a:t>
            </a:r>
          </a:p>
        </p:txBody>
      </p:sp>
      <p:sp>
        <p:nvSpPr>
          <p:cNvPr id="202" name="Rectangle 201">
            <a:extLst>
              <a:ext uri="{FF2B5EF4-FFF2-40B4-BE49-F238E27FC236}">
                <a16:creationId xmlns:a16="http://schemas.microsoft.com/office/drawing/2014/main" id="{86372D94-56B4-4E4B-BF98-FD7E0DD82298}"/>
              </a:ext>
            </a:extLst>
          </p:cNvPr>
          <p:cNvSpPr/>
          <p:nvPr/>
        </p:nvSpPr>
        <p:spPr>
          <a:xfrm>
            <a:off x="6034213" y="5006556"/>
            <a:ext cx="1433926" cy="520049"/>
          </a:xfrm>
          <a:prstGeom prst="rect">
            <a:avLst/>
          </a:prstGeom>
          <a:ln>
            <a:solidFill>
              <a:srgbClr val="2B73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latin typeface="Helvetica" panose="020B0604020202020204" pitchFamily="34" charset="0"/>
                <a:cs typeface="Helvetica" panose="020B0604020202020204" pitchFamily="34" charset="0"/>
              </a:rPr>
              <a:t>Complete</a:t>
            </a:r>
          </a:p>
        </p:txBody>
      </p:sp>
      <p:sp>
        <p:nvSpPr>
          <p:cNvPr id="212" name="Rectangle 211">
            <a:extLst>
              <a:ext uri="{FF2B5EF4-FFF2-40B4-BE49-F238E27FC236}">
                <a16:creationId xmlns:a16="http://schemas.microsoft.com/office/drawing/2014/main" id="{032B6DE3-EBFB-4A76-83A6-6551F099BB75}"/>
              </a:ext>
            </a:extLst>
          </p:cNvPr>
          <p:cNvSpPr/>
          <p:nvPr/>
        </p:nvSpPr>
        <p:spPr>
          <a:xfrm>
            <a:off x="7988175" y="4309451"/>
            <a:ext cx="1155866" cy="371987"/>
          </a:xfrm>
          <a:prstGeom prst="rect">
            <a:avLst/>
          </a:prstGeom>
          <a:solidFill>
            <a:schemeClr val="accent1"/>
          </a:solidFill>
          <a:ln>
            <a:solidFill>
              <a:srgbClr val="2B73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latin typeface="Helvetica" panose="020B0604020202020204" pitchFamily="34" charset="0"/>
                <a:cs typeface="Helvetica" panose="020B0604020202020204" pitchFamily="34" charset="0"/>
              </a:rPr>
              <a:t>Email Sent for Missing Info</a:t>
            </a:r>
          </a:p>
        </p:txBody>
      </p:sp>
      <p:sp>
        <p:nvSpPr>
          <p:cNvPr id="214" name="Rectangle 213">
            <a:extLst>
              <a:ext uri="{FF2B5EF4-FFF2-40B4-BE49-F238E27FC236}">
                <a16:creationId xmlns:a16="http://schemas.microsoft.com/office/drawing/2014/main" id="{0E4C21B1-4C8D-418D-A289-E5768F5F10C1}"/>
              </a:ext>
            </a:extLst>
          </p:cNvPr>
          <p:cNvSpPr/>
          <p:nvPr/>
        </p:nvSpPr>
        <p:spPr>
          <a:xfrm>
            <a:off x="9312952" y="4310779"/>
            <a:ext cx="1162092" cy="371890"/>
          </a:xfrm>
          <a:prstGeom prst="rect">
            <a:avLst/>
          </a:prstGeom>
          <a:solidFill>
            <a:schemeClr val="accent1"/>
          </a:solidFill>
          <a:ln>
            <a:solidFill>
              <a:srgbClr val="2B73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latin typeface="Helvetica" panose="020B0604020202020204" pitchFamily="34" charset="0"/>
                <a:cs typeface="Helvetica" panose="020B0604020202020204" pitchFamily="34" charset="0"/>
              </a:rPr>
              <a:t>Missing Info Submitted</a:t>
            </a:r>
          </a:p>
        </p:txBody>
      </p:sp>
      <p:sp>
        <p:nvSpPr>
          <p:cNvPr id="220" name="Rectangle 219">
            <a:extLst>
              <a:ext uri="{FF2B5EF4-FFF2-40B4-BE49-F238E27FC236}">
                <a16:creationId xmlns:a16="http://schemas.microsoft.com/office/drawing/2014/main" id="{D14D7613-E68E-4DFC-B9C9-0FC3B7377459}"/>
              </a:ext>
            </a:extLst>
          </p:cNvPr>
          <p:cNvSpPr/>
          <p:nvPr/>
        </p:nvSpPr>
        <p:spPr>
          <a:xfrm>
            <a:off x="8005863" y="5180869"/>
            <a:ext cx="1164288" cy="417252"/>
          </a:xfrm>
          <a:prstGeom prst="rect">
            <a:avLst/>
          </a:prstGeom>
          <a:solidFill>
            <a:srgbClr val="92D050"/>
          </a:solidFill>
          <a:ln>
            <a:solidFill>
              <a:srgbClr val="2B73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latin typeface="Helvetica" panose="020B0604020202020204" pitchFamily="34" charset="0"/>
                <a:cs typeface="Helvetica" panose="020B0604020202020204" pitchFamily="34" charset="0"/>
              </a:rPr>
              <a:t>Selected for Inspection</a:t>
            </a:r>
          </a:p>
        </p:txBody>
      </p:sp>
      <p:sp>
        <p:nvSpPr>
          <p:cNvPr id="221" name="Rectangle 220">
            <a:extLst>
              <a:ext uri="{FF2B5EF4-FFF2-40B4-BE49-F238E27FC236}">
                <a16:creationId xmlns:a16="http://schemas.microsoft.com/office/drawing/2014/main" id="{7F06E08F-5F82-411D-9F1C-0B85FE13FF94}"/>
              </a:ext>
            </a:extLst>
          </p:cNvPr>
          <p:cNvSpPr/>
          <p:nvPr/>
        </p:nvSpPr>
        <p:spPr>
          <a:xfrm>
            <a:off x="9468453" y="5493742"/>
            <a:ext cx="1179565" cy="364120"/>
          </a:xfrm>
          <a:prstGeom prst="rect">
            <a:avLst/>
          </a:prstGeom>
          <a:solidFill>
            <a:srgbClr val="92D050"/>
          </a:solidFill>
          <a:ln>
            <a:solidFill>
              <a:srgbClr val="2B73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latin typeface="Helvetica" panose="020B0604020202020204" pitchFamily="34" charset="0"/>
                <a:cs typeface="Helvetica" panose="020B0604020202020204" pitchFamily="34" charset="0"/>
              </a:rPr>
              <a:t>Passed Inspection</a:t>
            </a:r>
          </a:p>
        </p:txBody>
      </p:sp>
      <p:cxnSp>
        <p:nvCxnSpPr>
          <p:cNvPr id="225" name="Straight Arrow Connector 224">
            <a:extLst>
              <a:ext uri="{FF2B5EF4-FFF2-40B4-BE49-F238E27FC236}">
                <a16:creationId xmlns:a16="http://schemas.microsoft.com/office/drawing/2014/main" id="{7A0E395D-2718-4253-80DA-F3CC6A7EDE8D}"/>
              </a:ext>
            </a:extLst>
          </p:cNvPr>
          <p:cNvCxnSpPr>
            <a:cxnSpLocks/>
          </p:cNvCxnSpPr>
          <p:nvPr/>
        </p:nvCxnSpPr>
        <p:spPr>
          <a:xfrm>
            <a:off x="7484170" y="5355930"/>
            <a:ext cx="49778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26" name="Straight Arrow Connector 225">
            <a:extLst>
              <a:ext uri="{FF2B5EF4-FFF2-40B4-BE49-F238E27FC236}">
                <a16:creationId xmlns:a16="http://schemas.microsoft.com/office/drawing/2014/main" id="{E97B4444-DC29-4014-849E-224A0316E62C}"/>
              </a:ext>
            </a:extLst>
          </p:cNvPr>
          <p:cNvCxnSpPr>
            <a:cxnSpLocks/>
            <a:stCxn id="212" idx="3"/>
          </p:cNvCxnSpPr>
          <p:nvPr/>
        </p:nvCxnSpPr>
        <p:spPr>
          <a:xfrm flipV="1">
            <a:off x="9144041" y="4484962"/>
            <a:ext cx="180410" cy="1048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27" name="Straight Arrow Connector 226">
            <a:extLst>
              <a:ext uri="{FF2B5EF4-FFF2-40B4-BE49-F238E27FC236}">
                <a16:creationId xmlns:a16="http://schemas.microsoft.com/office/drawing/2014/main" id="{751D4C63-0F07-421D-9516-F2786B4DACFC}"/>
              </a:ext>
            </a:extLst>
          </p:cNvPr>
          <p:cNvCxnSpPr>
            <a:cxnSpLocks/>
          </p:cNvCxnSpPr>
          <p:nvPr/>
        </p:nvCxnSpPr>
        <p:spPr>
          <a:xfrm>
            <a:off x="7494833" y="4489325"/>
            <a:ext cx="502394" cy="611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61" name="Rectangle 260">
            <a:extLst>
              <a:ext uri="{FF2B5EF4-FFF2-40B4-BE49-F238E27FC236}">
                <a16:creationId xmlns:a16="http://schemas.microsoft.com/office/drawing/2014/main" id="{0B4C7C18-5402-42E6-B635-25550DD2DB4A}"/>
              </a:ext>
            </a:extLst>
          </p:cNvPr>
          <p:cNvSpPr/>
          <p:nvPr/>
        </p:nvSpPr>
        <p:spPr>
          <a:xfrm>
            <a:off x="9468453" y="4938485"/>
            <a:ext cx="1120627" cy="389954"/>
          </a:xfrm>
          <a:prstGeom prst="rect">
            <a:avLst/>
          </a:prstGeom>
          <a:solidFill>
            <a:srgbClr val="92D050"/>
          </a:solidFill>
          <a:ln>
            <a:solidFill>
              <a:srgbClr val="2B73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latin typeface="Helvetica" panose="020B0604020202020204" pitchFamily="34" charset="0"/>
                <a:cs typeface="Helvetica" panose="020B0604020202020204" pitchFamily="34" charset="0"/>
              </a:rPr>
              <a:t>Failed Inspection</a:t>
            </a:r>
          </a:p>
        </p:txBody>
      </p:sp>
      <p:cxnSp>
        <p:nvCxnSpPr>
          <p:cNvPr id="289" name="Connector: Elbow 288">
            <a:extLst>
              <a:ext uri="{FF2B5EF4-FFF2-40B4-BE49-F238E27FC236}">
                <a16:creationId xmlns:a16="http://schemas.microsoft.com/office/drawing/2014/main" id="{2BFFA705-1496-40D2-AB26-FFD7F5003B6C}"/>
              </a:ext>
            </a:extLst>
          </p:cNvPr>
          <p:cNvCxnSpPr>
            <a:stCxn id="6" idx="3"/>
            <a:endCxn id="9" idx="1"/>
          </p:cNvCxnSpPr>
          <p:nvPr/>
        </p:nvCxnSpPr>
        <p:spPr>
          <a:xfrm flipV="1">
            <a:off x="5388224" y="1920871"/>
            <a:ext cx="603821" cy="313064"/>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1" name="Connector: Elbow 290">
            <a:extLst>
              <a:ext uri="{FF2B5EF4-FFF2-40B4-BE49-F238E27FC236}">
                <a16:creationId xmlns:a16="http://schemas.microsoft.com/office/drawing/2014/main" id="{2578C06D-CF30-42C3-B453-6263B7033069}"/>
              </a:ext>
            </a:extLst>
          </p:cNvPr>
          <p:cNvCxnSpPr>
            <a:stCxn id="6" idx="3"/>
            <a:endCxn id="82" idx="1"/>
          </p:cNvCxnSpPr>
          <p:nvPr/>
        </p:nvCxnSpPr>
        <p:spPr>
          <a:xfrm>
            <a:off x="5388224" y="2233936"/>
            <a:ext cx="659025" cy="557077"/>
          </a:xfrm>
          <a:prstGeom prst="bentConnector3">
            <a:avLst>
              <a:gd name="adj1" fmla="val 45879"/>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4" name="Connector: Elbow 293">
            <a:extLst>
              <a:ext uri="{FF2B5EF4-FFF2-40B4-BE49-F238E27FC236}">
                <a16:creationId xmlns:a16="http://schemas.microsoft.com/office/drawing/2014/main" id="{3D74BB0E-C358-429F-9252-F6500A2E1556}"/>
              </a:ext>
            </a:extLst>
          </p:cNvPr>
          <p:cNvCxnSpPr>
            <a:cxnSpLocks/>
            <a:stCxn id="9" idx="3"/>
            <a:endCxn id="100" idx="1"/>
          </p:cNvCxnSpPr>
          <p:nvPr/>
        </p:nvCxnSpPr>
        <p:spPr>
          <a:xfrm>
            <a:off x="7481173" y="1920872"/>
            <a:ext cx="507002" cy="501593"/>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6" name="Straight Arrow Connector 295">
            <a:extLst>
              <a:ext uri="{FF2B5EF4-FFF2-40B4-BE49-F238E27FC236}">
                <a16:creationId xmlns:a16="http://schemas.microsoft.com/office/drawing/2014/main" id="{C3032469-2F1C-4EB6-883F-49E93D6A696E}"/>
              </a:ext>
            </a:extLst>
          </p:cNvPr>
          <p:cNvCxnSpPr>
            <a:cxnSpLocks/>
          </p:cNvCxnSpPr>
          <p:nvPr/>
        </p:nvCxnSpPr>
        <p:spPr>
          <a:xfrm>
            <a:off x="3428307" y="2230628"/>
            <a:ext cx="502398" cy="330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7" name="Straight Arrow Connector 296">
            <a:extLst>
              <a:ext uri="{FF2B5EF4-FFF2-40B4-BE49-F238E27FC236}">
                <a16:creationId xmlns:a16="http://schemas.microsoft.com/office/drawing/2014/main" id="{0D4A0447-E4FD-40E3-BDA1-6C03ADA32ED0}"/>
              </a:ext>
            </a:extLst>
          </p:cNvPr>
          <p:cNvCxnSpPr>
            <a:cxnSpLocks/>
          </p:cNvCxnSpPr>
          <p:nvPr/>
        </p:nvCxnSpPr>
        <p:spPr>
          <a:xfrm>
            <a:off x="7483475" y="1917991"/>
            <a:ext cx="502398" cy="330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7" name="Connector: Elbow 56">
            <a:extLst>
              <a:ext uri="{FF2B5EF4-FFF2-40B4-BE49-F238E27FC236}">
                <a16:creationId xmlns:a16="http://schemas.microsoft.com/office/drawing/2014/main" id="{D870A1BE-292E-4C56-884A-553C4C6AC4DB}"/>
              </a:ext>
            </a:extLst>
          </p:cNvPr>
          <p:cNvCxnSpPr/>
          <p:nvPr/>
        </p:nvCxnSpPr>
        <p:spPr>
          <a:xfrm flipV="1">
            <a:off x="5418252" y="4458297"/>
            <a:ext cx="603821" cy="313064"/>
          </a:xfrm>
          <a:prstGeom prst="bentConnector3">
            <a:avLst>
              <a:gd name="adj1" fmla="val 4388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8" name="Connector: Elbow 57">
            <a:extLst>
              <a:ext uri="{FF2B5EF4-FFF2-40B4-BE49-F238E27FC236}">
                <a16:creationId xmlns:a16="http://schemas.microsoft.com/office/drawing/2014/main" id="{BA6F784D-A08A-4E51-899E-DC9439B5AC51}"/>
              </a:ext>
            </a:extLst>
          </p:cNvPr>
          <p:cNvCxnSpPr/>
          <p:nvPr/>
        </p:nvCxnSpPr>
        <p:spPr>
          <a:xfrm>
            <a:off x="5385927" y="4771362"/>
            <a:ext cx="659025" cy="557077"/>
          </a:xfrm>
          <a:prstGeom prst="bentConnector3">
            <a:avLst>
              <a:gd name="adj1" fmla="val 45879"/>
            </a:avLst>
          </a:prstGeom>
          <a:ln>
            <a:tailEnd type="triangle"/>
          </a:ln>
        </p:spPr>
        <p:style>
          <a:lnRef idx="1">
            <a:schemeClr val="accent1"/>
          </a:lnRef>
          <a:fillRef idx="0">
            <a:schemeClr val="accent1"/>
          </a:fillRef>
          <a:effectRef idx="0">
            <a:schemeClr val="accent1"/>
          </a:effectRef>
          <a:fontRef idx="minor">
            <a:schemeClr val="tx1"/>
          </a:fontRef>
        </p:style>
      </p:cxnSp>
      <p:sp>
        <p:nvSpPr>
          <p:cNvPr id="59" name="Rectangle: Rounded Corners 58">
            <a:extLst>
              <a:ext uri="{FF2B5EF4-FFF2-40B4-BE49-F238E27FC236}">
                <a16:creationId xmlns:a16="http://schemas.microsoft.com/office/drawing/2014/main" id="{6A854EDA-4381-4DB2-851D-EE4B0DC14093}"/>
              </a:ext>
            </a:extLst>
          </p:cNvPr>
          <p:cNvSpPr/>
          <p:nvPr/>
        </p:nvSpPr>
        <p:spPr>
          <a:xfrm>
            <a:off x="9430496" y="2769364"/>
            <a:ext cx="1090730" cy="507990"/>
          </a:xfrm>
          <a:prstGeom prst="roundRect">
            <a:avLst>
              <a:gd name="adj" fmla="val 16667"/>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latin typeface="Helvetica" panose="020B0604020202020204" pitchFamily="34" charset="0"/>
                <a:cs typeface="Helvetica" panose="020B0604020202020204" pitchFamily="34" charset="0"/>
              </a:rPr>
              <a:t>Rules  allow 7 business days to submit deficiencies</a:t>
            </a:r>
          </a:p>
        </p:txBody>
      </p:sp>
      <p:cxnSp>
        <p:nvCxnSpPr>
          <p:cNvPr id="12" name="Connector: Elbow 11">
            <a:extLst>
              <a:ext uri="{FF2B5EF4-FFF2-40B4-BE49-F238E27FC236}">
                <a16:creationId xmlns:a16="http://schemas.microsoft.com/office/drawing/2014/main" id="{F8CFD677-A47C-F75D-04FB-E575AD5B9368}"/>
              </a:ext>
            </a:extLst>
          </p:cNvPr>
          <p:cNvCxnSpPr>
            <a:cxnSpLocks/>
            <a:stCxn id="214" idx="2"/>
            <a:endCxn id="202" idx="0"/>
          </p:cNvCxnSpPr>
          <p:nvPr/>
        </p:nvCxnSpPr>
        <p:spPr>
          <a:xfrm rot="5400000">
            <a:off x="8160644" y="3273201"/>
            <a:ext cx="323886" cy="3142822"/>
          </a:xfrm>
          <a:prstGeom prst="bentConnector3">
            <a:avLst>
              <a:gd name="adj1" fmla="val 50000"/>
            </a:avLst>
          </a:prstGeom>
          <a:ln>
            <a:tailEnd type="triangle"/>
          </a:ln>
        </p:spPr>
        <p:style>
          <a:lnRef idx="1">
            <a:schemeClr val="accent1"/>
          </a:lnRef>
          <a:fillRef idx="0">
            <a:schemeClr val="accent1"/>
          </a:fillRef>
          <a:effectRef idx="0">
            <a:schemeClr val="accent1"/>
          </a:effectRef>
          <a:fontRef idx="minor">
            <a:schemeClr val="tx1"/>
          </a:fontRef>
        </p:style>
      </p:cxnSp>
      <p:sp>
        <p:nvSpPr>
          <p:cNvPr id="17" name="Rectangle 16">
            <a:extLst>
              <a:ext uri="{FF2B5EF4-FFF2-40B4-BE49-F238E27FC236}">
                <a16:creationId xmlns:a16="http://schemas.microsoft.com/office/drawing/2014/main" id="{0C32BF73-E358-7A5C-2999-682F1F3963EB}"/>
              </a:ext>
            </a:extLst>
          </p:cNvPr>
          <p:cNvSpPr/>
          <p:nvPr/>
        </p:nvSpPr>
        <p:spPr>
          <a:xfrm>
            <a:off x="7290149" y="6036080"/>
            <a:ext cx="1889474" cy="707856"/>
          </a:xfrm>
          <a:prstGeom prst="rect">
            <a:avLst/>
          </a:prstGeom>
          <a:solidFill>
            <a:srgbClr val="92D050"/>
          </a:solidFill>
          <a:ln>
            <a:solidFill>
              <a:srgbClr val="2B73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latin typeface="Helvetica" panose="020B0604020202020204" pitchFamily="34" charset="0"/>
                <a:cs typeface="Helvetica" panose="020B0604020202020204" pitchFamily="34" charset="0"/>
              </a:rPr>
              <a:t>Project ID or NJ Certification Number Issued</a:t>
            </a:r>
          </a:p>
        </p:txBody>
      </p:sp>
      <p:sp>
        <p:nvSpPr>
          <p:cNvPr id="18" name="Rectangle 17">
            <a:extLst>
              <a:ext uri="{FF2B5EF4-FFF2-40B4-BE49-F238E27FC236}">
                <a16:creationId xmlns:a16="http://schemas.microsoft.com/office/drawing/2014/main" id="{E34509F0-384B-9180-FF44-6A3178CF7647}"/>
              </a:ext>
            </a:extLst>
          </p:cNvPr>
          <p:cNvSpPr/>
          <p:nvPr/>
        </p:nvSpPr>
        <p:spPr>
          <a:xfrm>
            <a:off x="10785233" y="4938485"/>
            <a:ext cx="1179565" cy="417252"/>
          </a:xfrm>
          <a:prstGeom prst="rect">
            <a:avLst/>
          </a:prstGeom>
          <a:solidFill>
            <a:srgbClr val="92D050"/>
          </a:solidFill>
          <a:ln>
            <a:solidFill>
              <a:srgbClr val="2B73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latin typeface="Helvetica" panose="020B0604020202020204" pitchFamily="34" charset="0"/>
                <a:cs typeface="Helvetica" panose="020B0604020202020204" pitchFamily="34" charset="0"/>
              </a:rPr>
              <a:t>Corrections</a:t>
            </a:r>
          </a:p>
        </p:txBody>
      </p:sp>
      <p:cxnSp>
        <p:nvCxnSpPr>
          <p:cNvPr id="25" name="Connector: Elbow 24">
            <a:extLst>
              <a:ext uri="{FF2B5EF4-FFF2-40B4-BE49-F238E27FC236}">
                <a16:creationId xmlns:a16="http://schemas.microsoft.com/office/drawing/2014/main" id="{76C3F5D8-7242-7130-9C33-4707399882DE}"/>
              </a:ext>
            </a:extLst>
          </p:cNvPr>
          <p:cNvCxnSpPr>
            <a:stCxn id="220" idx="3"/>
            <a:endCxn id="261" idx="1"/>
          </p:cNvCxnSpPr>
          <p:nvPr/>
        </p:nvCxnSpPr>
        <p:spPr>
          <a:xfrm flipV="1">
            <a:off x="9170151" y="5133462"/>
            <a:ext cx="298302" cy="256033"/>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 name="Connector: Elbow 25">
            <a:extLst>
              <a:ext uri="{FF2B5EF4-FFF2-40B4-BE49-F238E27FC236}">
                <a16:creationId xmlns:a16="http://schemas.microsoft.com/office/drawing/2014/main" id="{5F79DEFB-C951-FCC7-B3B2-EB30DA282CF5}"/>
              </a:ext>
            </a:extLst>
          </p:cNvPr>
          <p:cNvCxnSpPr>
            <a:cxnSpLocks/>
            <a:endCxn id="221" idx="1"/>
          </p:cNvCxnSpPr>
          <p:nvPr/>
        </p:nvCxnSpPr>
        <p:spPr>
          <a:xfrm rot="16200000" flipH="1">
            <a:off x="9242024" y="5449372"/>
            <a:ext cx="297357" cy="155501"/>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a:extLst>
              <a:ext uri="{FF2B5EF4-FFF2-40B4-BE49-F238E27FC236}">
                <a16:creationId xmlns:a16="http://schemas.microsoft.com/office/drawing/2014/main" id="{C3A99791-8E14-BD44-831C-22FD45A88D84}"/>
              </a:ext>
            </a:extLst>
          </p:cNvPr>
          <p:cNvCxnSpPr>
            <a:cxnSpLocks/>
            <a:stCxn id="261" idx="3"/>
          </p:cNvCxnSpPr>
          <p:nvPr/>
        </p:nvCxnSpPr>
        <p:spPr>
          <a:xfrm>
            <a:off x="10589080" y="5133462"/>
            <a:ext cx="196153"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3" name="Connector: Elbow 32">
            <a:extLst>
              <a:ext uri="{FF2B5EF4-FFF2-40B4-BE49-F238E27FC236}">
                <a16:creationId xmlns:a16="http://schemas.microsoft.com/office/drawing/2014/main" id="{5B9FA82A-3C00-52BB-3D5F-E31AB000C7D1}"/>
              </a:ext>
            </a:extLst>
          </p:cNvPr>
          <p:cNvCxnSpPr>
            <a:stCxn id="18" idx="2"/>
            <a:endCxn id="221" idx="3"/>
          </p:cNvCxnSpPr>
          <p:nvPr/>
        </p:nvCxnSpPr>
        <p:spPr>
          <a:xfrm rot="5400000">
            <a:off x="10851485" y="5152270"/>
            <a:ext cx="320065" cy="726998"/>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7" name="Connector: Elbow 36">
            <a:extLst>
              <a:ext uri="{FF2B5EF4-FFF2-40B4-BE49-F238E27FC236}">
                <a16:creationId xmlns:a16="http://schemas.microsoft.com/office/drawing/2014/main" id="{1776840F-9317-6254-C759-434D64CEB283}"/>
              </a:ext>
            </a:extLst>
          </p:cNvPr>
          <p:cNvCxnSpPr>
            <a:cxnSpLocks/>
          </p:cNvCxnSpPr>
          <p:nvPr/>
        </p:nvCxnSpPr>
        <p:spPr>
          <a:xfrm rot="10800000" flipV="1">
            <a:off x="9179623" y="5866884"/>
            <a:ext cx="1175684" cy="548176"/>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sp>
        <p:nvSpPr>
          <p:cNvPr id="41" name="TextBox 40">
            <a:extLst>
              <a:ext uri="{FF2B5EF4-FFF2-40B4-BE49-F238E27FC236}">
                <a16:creationId xmlns:a16="http://schemas.microsoft.com/office/drawing/2014/main" id="{FCA5C3B0-3386-BF35-A34F-1DC45B900712}"/>
              </a:ext>
            </a:extLst>
          </p:cNvPr>
          <p:cNvSpPr txBox="1"/>
          <p:nvPr/>
        </p:nvSpPr>
        <p:spPr>
          <a:xfrm>
            <a:off x="10058235" y="5922836"/>
            <a:ext cx="2070800" cy="738664"/>
          </a:xfrm>
          <a:prstGeom prst="rect">
            <a:avLst/>
          </a:prstGeom>
          <a:noFill/>
        </p:spPr>
        <p:txBody>
          <a:bodyPr wrap="square" rtlCol="0">
            <a:spAutoFit/>
          </a:bodyPr>
          <a:lstStyle/>
          <a:p>
            <a:r>
              <a:rPr lang="en-US" sz="1400" dirty="0">
                <a:solidFill>
                  <a:srgbClr val="002060"/>
                </a:solidFill>
                <a:latin typeface="Helvetica" panose="020B0604020202020204" pitchFamily="34" charset="0"/>
                <a:cs typeface="Helvetica" panose="020B0604020202020204" pitchFamily="34" charset="0"/>
              </a:rPr>
              <a:t>Eligible CSI solar facilities will be inspected at 100%</a:t>
            </a:r>
          </a:p>
        </p:txBody>
      </p:sp>
    </p:spTree>
    <p:extLst>
      <p:ext uri="{BB962C8B-B14F-4D97-AF65-F5344CB8AC3E}">
        <p14:creationId xmlns:p14="http://schemas.microsoft.com/office/powerpoint/2010/main" val="22637648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4C855D87-3064-AFF8-64EE-3FBBABC73A9E}"/>
              </a:ext>
            </a:extLst>
          </p:cNvPr>
          <p:cNvSpPr>
            <a:spLocks noGrp="1"/>
          </p:cNvSpPr>
          <p:nvPr>
            <p:ph type="sldNum" sz="quarter" idx="12"/>
          </p:nvPr>
        </p:nvSpPr>
        <p:spPr/>
        <p:txBody>
          <a:bodyPr/>
          <a:lstStyle/>
          <a:p>
            <a:fld id="{66469543-EFA7-49FE-9FBA-0A7EAC2E5F01}" type="slidenum">
              <a:rPr lang="en-US" smtClean="0"/>
              <a:pPr/>
              <a:t>11</a:t>
            </a:fld>
            <a:endParaRPr lang="en-US" dirty="0"/>
          </a:p>
        </p:txBody>
      </p:sp>
      <p:sp>
        <p:nvSpPr>
          <p:cNvPr id="4" name="Title 3">
            <a:extLst>
              <a:ext uri="{FF2B5EF4-FFF2-40B4-BE49-F238E27FC236}">
                <a16:creationId xmlns:a16="http://schemas.microsoft.com/office/drawing/2014/main" id="{3E394640-ACE6-41F3-24ED-862B2E504F92}"/>
              </a:ext>
            </a:extLst>
          </p:cNvPr>
          <p:cNvSpPr>
            <a:spLocks noGrp="1"/>
          </p:cNvSpPr>
          <p:nvPr>
            <p:ph type="title"/>
          </p:nvPr>
        </p:nvSpPr>
        <p:spPr/>
        <p:txBody>
          <a:bodyPr/>
          <a:lstStyle/>
          <a:p>
            <a:r>
              <a:rPr lang="en-US" sz="3200" dirty="0"/>
              <a:t>CSI Initial Registration Packet</a:t>
            </a:r>
          </a:p>
        </p:txBody>
      </p:sp>
      <p:graphicFrame>
        <p:nvGraphicFramePr>
          <p:cNvPr id="5" name="Table 5">
            <a:extLst>
              <a:ext uri="{FF2B5EF4-FFF2-40B4-BE49-F238E27FC236}">
                <a16:creationId xmlns:a16="http://schemas.microsoft.com/office/drawing/2014/main" id="{5DF500F7-21A5-4F4B-42A9-CBB67BD8BEAC}"/>
              </a:ext>
            </a:extLst>
          </p:cNvPr>
          <p:cNvGraphicFramePr>
            <a:graphicFrameLocks noGrp="1"/>
          </p:cNvGraphicFramePr>
          <p:nvPr>
            <p:extLst>
              <p:ext uri="{D42A27DB-BD31-4B8C-83A1-F6EECF244321}">
                <p14:modId xmlns:p14="http://schemas.microsoft.com/office/powerpoint/2010/main" val="2264513804"/>
              </p:ext>
            </p:extLst>
          </p:nvPr>
        </p:nvGraphicFramePr>
        <p:xfrm>
          <a:off x="388307" y="1609913"/>
          <a:ext cx="11239240" cy="3787881"/>
        </p:xfrm>
        <a:graphic>
          <a:graphicData uri="http://schemas.openxmlformats.org/drawingml/2006/table">
            <a:tbl>
              <a:tblPr firstRow="1" bandRow="1">
                <a:tableStyleId>{5C22544A-7EE6-4342-B048-85BDC9FD1C3A}</a:tableStyleId>
              </a:tblPr>
              <a:tblGrid>
                <a:gridCol w="5619620">
                  <a:extLst>
                    <a:ext uri="{9D8B030D-6E8A-4147-A177-3AD203B41FA5}">
                      <a16:colId xmlns:a16="http://schemas.microsoft.com/office/drawing/2014/main" val="3795977912"/>
                    </a:ext>
                  </a:extLst>
                </a:gridCol>
                <a:gridCol w="5619620">
                  <a:extLst>
                    <a:ext uri="{9D8B030D-6E8A-4147-A177-3AD203B41FA5}">
                      <a16:colId xmlns:a16="http://schemas.microsoft.com/office/drawing/2014/main" val="1594331957"/>
                    </a:ext>
                  </a:extLst>
                </a:gridCol>
              </a:tblGrid>
              <a:tr h="469755">
                <a:tc gridSpan="2">
                  <a:txBody>
                    <a:bodyPr/>
                    <a:lstStyle/>
                    <a:p>
                      <a:pPr algn="ctr"/>
                      <a:r>
                        <a:rPr lang="en-US" sz="2000" dirty="0">
                          <a:latin typeface="Helvetica" panose="020B0604020202020204" pitchFamily="34" charset="0"/>
                          <a:cs typeface="Helvetica" panose="020B0604020202020204" pitchFamily="34" charset="0"/>
                        </a:rPr>
                        <a:t> CSI Initial Registration Checklist </a:t>
                      </a:r>
                    </a:p>
                  </a:txBody>
                  <a:tcPr/>
                </a:tc>
                <a:tc hMerge="1">
                  <a:txBody>
                    <a:bodyPr/>
                    <a:lstStyle/>
                    <a:p>
                      <a:endParaRPr lang="en-US" dirty="0"/>
                    </a:p>
                  </a:txBody>
                  <a:tcPr/>
                </a:tc>
                <a:extLst>
                  <a:ext uri="{0D108BD9-81ED-4DB2-BD59-A6C34878D82A}">
                    <a16:rowId xmlns:a16="http://schemas.microsoft.com/office/drawing/2014/main" val="2007056418"/>
                  </a:ext>
                </a:extLst>
              </a:tr>
              <a:tr h="411862">
                <a:tc>
                  <a:txBody>
                    <a:bodyPr/>
                    <a:lstStyle/>
                    <a:p>
                      <a:r>
                        <a:rPr lang="en-US" sz="1000" b="1" u="sng" dirty="0">
                          <a:latin typeface="Helvetica" panose="020B0604020202020204" pitchFamily="34" charset="0"/>
                          <a:cs typeface="Helvetica" panose="020B0604020202020204" pitchFamily="34" charset="0"/>
                        </a:rPr>
                        <a:t>Site Plan certified by a licensed professional engineer </a:t>
                      </a:r>
                      <a:r>
                        <a:rPr lang="en-US" sz="1000" dirty="0">
                          <a:latin typeface="Helvetica" panose="020B0604020202020204" pitchFamily="34" charset="0"/>
                          <a:cs typeface="Helvetica" panose="020B0604020202020204" pitchFamily="34" charset="0"/>
                        </a:rPr>
                        <a:t>that includes all features that may affect performance and construction of the solar facility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kern="1200" dirty="0">
                          <a:solidFill>
                            <a:schemeClr val="dk1"/>
                          </a:solidFill>
                          <a:effectLst/>
                          <a:latin typeface="Helvetica" panose="020B0604020202020204" pitchFamily="34" charset="0"/>
                          <a:ea typeface="+mn-ea"/>
                          <a:cs typeface="Helvetica" panose="020B0604020202020204" pitchFamily="34" charset="0"/>
                        </a:rPr>
                        <a:t>A completed </a:t>
                      </a:r>
                      <a:r>
                        <a:rPr lang="en-US" sz="1000" b="1" u="sng" kern="1200" dirty="0">
                          <a:solidFill>
                            <a:schemeClr val="dk1"/>
                          </a:solidFill>
                          <a:effectLst/>
                          <a:latin typeface="Helvetica" panose="020B0604020202020204" pitchFamily="34" charset="0"/>
                          <a:ea typeface="+mn-ea"/>
                          <a:cs typeface="Helvetica" panose="020B0604020202020204" pitchFamily="34" charset="0"/>
                        </a:rPr>
                        <a:t>CSI Registration Certification Form</a:t>
                      </a:r>
                      <a:r>
                        <a:rPr lang="en-US" sz="1000" kern="1200" dirty="0">
                          <a:solidFill>
                            <a:schemeClr val="dk1"/>
                          </a:solidFill>
                          <a:effectLst/>
                          <a:latin typeface="Helvetica" panose="020B0604020202020204" pitchFamily="34" charset="0"/>
                          <a:ea typeface="+mn-ea"/>
                          <a:cs typeface="Helvetica" panose="020B0604020202020204" pitchFamily="34" charset="0"/>
                        </a:rPr>
                        <a:t> with all the appropriate signatures</a:t>
                      </a:r>
                    </a:p>
                    <a:p>
                      <a:endParaRPr lang="en-US" sz="1000" dirty="0">
                        <a:latin typeface="Helvetica" panose="020B0604020202020204" pitchFamily="34" charset="0"/>
                        <a:cs typeface="Helvetica"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kern="1200" dirty="0">
                        <a:solidFill>
                          <a:schemeClr val="dk1"/>
                        </a:solidFill>
                        <a:effectLst/>
                        <a:latin typeface="Helvetica" panose="020B0604020202020204" pitchFamily="34" charset="0"/>
                        <a:ea typeface="+mn-ea"/>
                        <a:cs typeface="Helvetica" panose="020B0604020202020204" pitchFamily="34" charset="0"/>
                      </a:endParaRPr>
                    </a:p>
                  </a:txBody>
                  <a:tcPr/>
                </a:tc>
                <a:extLst>
                  <a:ext uri="{0D108BD9-81ED-4DB2-BD59-A6C34878D82A}">
                    <a16:rowId xmlns:a16="http://schemas.microsoft.com/office/drawing/2014/main" val="1265884715"/>
                  </a:ext>
                </a:extLst>
              </a:tr>
              <a:tr h="43622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kern="1200" dirty="0">
                          <a:solidFill>
                            <a:schemeClr val="dk1"/>
                          </a:solidFill>
                          <a:effectLst/>
                          <a:latin typeface="Helvetica" panose="020B0604020202020204" pitchFamily="34" charset="0"/>
                          <a:ea typeface="+mn-ea"/>
                          <a:cs typeface="Helvetica" panose="020B0604020202020204" pitchFamily="34" charset="0"/>
                        </a:rPr>
                        <a:t>For Grid Solar Facilities, </a:t>
                      </a:r>
                      <a:r>
                        <a:rPr lang="en-US" sz="1000" b="1" u="sng" kern="1200" dirty="0">
                          <a:solidFill>
                            <a:schemeClr val="dk1"/>
                          </a:solidFill>
                          <a:effectLst/>
                          <a:latin typeface="Helvetica" panose="020B0604020202020204" pitchFamily="34" charset="0"/>
                          <a:ea typeface="+mn-ea"/>
                          <a:cs typeface="Helvetica" panose="020B0604020202020204" pitchFamily="34" charset="0"/>
                        </a:rPr>
                        <a:t>documentation of the determination by PJM or the EDC</a:t>
                      </a:r>
                      <a:r>
                        <a:rPr lang="en-US" sz="1000" b="1" u="sng" kern="1200" baseline="0" dirty="0">
                          <a:solidFill>
                            <a:schemeClr val="dk1"/>
                          </a:solidFill>
                          <a:effectLst/>
                          <a:latin typeface="Helvetica" panose="020B0604020202020204" pitchFamily="34" charset="0"/>
                          <a:ea typeface="+mn-ea"/>
                          <a:cs typeface="Helvetica" panose="020B0604020202020204" pitchFamily="34" charset="0"/>
                        </a:rPr>
                        <a:t> </a:t>
                      </a:r>
                      <a:r>
                        <a:rPr lang="en-US" sz="1000" kern="1200" baseline="0" dirty="0">
                          <a:solidFill>
                            <a:schemeClr val="dk1"/>
                          </a:solidFill>
                          <a:effectLst/>
                          <a:latin typeface="Helvetica" panose="020B0604020202020204" pitchFamily="34" charset="0"/>
                          <a:ea typeface="+mn-ea"/>
                          <a:cs typeface="Helvetica" panose="020B0604020202020204" pitchFamily="34" charset="0"/>
                        </a:rPr>
                        <a:t>confirming that the point of interconnection is located on the EDC’s distribution system serving NJ. </a:t>
                      </a:r>
                      <a:endParaRPr lang="en-US" sz="1000" kern="1200" dirty="0">
                        <a:solidFill>
                          <a:schemeClr val="dk1"/>
                        </a:solidFill>
                        <a:effectLst/>
                        <a:latin typeface="Helvetica" panose="020B0604020202020204" pitchFamily="34" charset="0"/>
                        <a:ea typeface="+mn-ea"/>
                        <a:cs typeface="Helvetica" panose="020B0604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kern="1200" dirty="0">
                          <a:solidFill>
                            <a:schemeClr val="dk1"/>
                          </a:solidFill>
                          <a:effectLst/>
                          <a:latin typeface="Helvetica" panose="020B0604020202020204" pitchFamily="34" charset="0"/>
                          <a:ea typeface="+mn-ea"/>
                          <a:cs typeface="Helvetica" panose="020B0604020202020204" pitchFamily="34" charset="0"/>
                        </a:rPr>
                        <a:t>For net metered solar facilities, </a:t>
                      </a:r>
                      <a:r>
                        <a:rPr lang="en-US" sz="1000" b="1" u="sng" kern="1200" dirty="0">
                          <a:solidFill>
                            <a:schemeClr val="dk1"/>
                          </a:solidFill>
                          <a:effectLst/>
                          <a:latin typeface="Helvetica" panose="020B0604020202020204" pitchFamily="34" charset="0"/>
                          <a:ea typeface="+mn-ea"/>
                          <a:cs typeface="Helvetica" panose="020B0604020202020204" pitchFamily="34" charset="0"/>
                        </a:rPr>
                        <a:t>written authorization from the EDC</a:t>
                      </a:r>
                      <a:r>
                        <a:rPr lang="en-US" sz="1000" kern="1200" dirty="0">
                          <a:solidFill>
                            <a:schemeClr val="dk1"/>
                          </a:solidFill>
                          <a:effectLst/>
                          <a:latin typeface="Helvetica" panose="020B0604020202020204" pitchFamily="34" charset="0"/>
                          <a:ea typeface="+mn-ea"/>
                          <a:cs typeface="Helvetica" panose="020B0604020202020204" pitchFamily="34" charset="0"/>
                        </a:rPr>
                        <a:t> providing conditional approval to construct.  </a:t>
                      </a:r>
                    </a:p>
                    <a:p>
                      <a:endParaRPr lang="en-US" sz="1000" dirty="0">
                        <a:latin typeface="Helvetica" panose="020B0604020202020204" pitchFamily="34" charset="0"/>
                        <a:cs typeface="Helvetica" panose="020B0604020202020204" pitchFamily="34" charset="0"/>
                      </a:endParaRPr>
                    </a:p>
                  </a:txBody>
                  <a:tcPr/>
                </a:tc>
                <a:extLst>
                  <a:ext uri="{0D108BD9-81ED-4DB2-BD59-A6C34878D82A}">
                    <a16:rowId xmlns:a16="http://schemas.microsoft.com/office/drawing/2014/main" val="355770144"/>
                  </a:ext>
                </a:extLst>
              </a:tr>
              <a:tr h="41609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kern="1200" dirty="0">
                          <a:solidFill>
                            <a:schemeClr val="dk1"/>
                          </a:solidFill>
                          <a:effectLst/>
                          <a:latin typeface="Helvetica" panose="020B0604020202020204" pitchFamily="34" charset="0"/>
                          <a:ea typeface="+mn-ea"/>
                          <a:cs typeface="Helvetica" panose="020B0604020202020204" pitchFamily="34" charset="0"/>
                        </a:rPr>
                        <a:t>For net metered solar facilities, a </a:t>
                      </a:r>
                      <a:r>
                        <a:rPr lang="en-US" sz="1000" b="1" u="sng" kern="1200" dirty="0">
                          <a:solidFill>
                            <a:schemeClr val="dk1"/>
                          </a:solidFill>
                          <a:effectLst/>
                          <a:latin typeface="Helvetica" panose="020B0604020202020204" pitchFamily="34" charset="0"/>
                          <a:ea typeface="+mn-ea"/>
                          <a:cs typeface="Helvetica" panose="020B0604020202020204" pitchFamily="34" charset="0"/>
                        </a:rPr>
                        <a:t>Utility Bill</a:t>
                      </a:r>
                      <a:r>
                        <a:rPr lang="en-US" sz="1000" kern="1200" dirty="0">
                          <a:solidFill>
                            <a:schemeClr val="dk1"/>
                          </a:solidFill>
                          <a:effectLst/>
                          <a:latin typeface="Helvetica" panose="020B0604020202020204" pitchFamily="34" charset="0"/>
                          <a:ea typeface="+mn-ea"/>
                          <a:cs typeface="Helvetica" panose="020B0604020202020204" pitchFamily="34" charset="0"/>
                        </a:rPr>
                        <a:t> showing the site host’s name, address, account number and electric tariff.</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kern="1200" dirty="0">
                          <a:solidFill>
                            <a:schemeClr val="dk1"/>
                          </a:solidFill>
                          <a:effectLst/>
                          <a:latin typeface="Helvetica" panose="020B0604020202020204" pitchFamily="34" charset="0"/>
                          <a:ea typeface="+mn-ea"/>
                          <a:cs typeface="Helvetica" panose="020B0604020202020204" pitchFamily="34" charset="0"/>
                        </a:rPr>
                        <a:t>A copy of the </a:t>
                      </a:r>
                      <a:r>
                        <a:rPr lang="en-US" sz="1000" b="1" u="sng" kern="1200" dirty="0">
                          <a:solidFill>
                            <a:schemeClr val="dk1"/>
                          </a:solidFill>
                          <a:effectLst/>
                          <a:latin typeface="Helvetica" panose="020B0604020202020204" pitchFamily="34" charset="0"/>
                          <a:ea typeface="+mn-ea"/>
                          <a:cs typeface="Helvetica" panose="020B0604020202020204" pitchFamily="34" charset="0"/>
                        </a:rPr>
                        <a:t>Board Order</a:t>
                      </a:r>
                      <a:r>
                        <a:rPr lang="en-US" sz="1000" kern="1200" dirty="0">
                          <a:solidFill>
                            <a:schemeClr val="dk1"/>
                          </a:solidFill>
                          <a:effectLst/>
                          <a:latin typeface="Helvetica" panose="020B0604020202020204" pitchFamily="34" charset="0"/>
                          <a:ea typeface="+mn-ea"/>
                          <a:cs typeface="Helvetica" panose="020B0604020202020204" pitchFamily="34" charset="0"/>
                        </a:rPr>
                        <a:t> as evidence of the project’s accepted bid into the CSI Program</a:t>
                      </a:r>
                      <a:endParaRPr lang="en-US" sz="1000" dirty="0">
                        <a:latin typeface="Helvetica" panose="020B0604020202020204" pitchFamily="34" charset="0"/>
                        <a:cs typeface="Helvetica" panose="020B0604020202020204" pitchFamily="34" charset="0"/>
                      </a:endParaRPr>
                    </a:p>
                    <a:p>
                      <a:endParaRPr lang="en-US" sz="1000" dirty="0">
                        <a:latin typeface="Helvetica" panose="020B0604020202020204" pitchFamily="34" charset="0"/>
                        <a:cs typeface="Helvetica" panose="020B0604020202020204" pitchFamily="34" charset="0"/>
                      </a:endParaRPr>
                    </a:p>
                  </a:txBody>
                  <a:tcPr/>
                </a:tc>
                <a:extLst>
                  <a:ext uri="{0D108BD9-81ED-4DB2-BD59-A6C34878D82A}">
                    <a16:rowId xmlns:a16="http://schemas.microsoft.com/office/drawing/2014/main" val="599529311"/>
                  </a:ext>
                </a:extLst>
              </a:tr>
              <a:tr h="31263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kern="1200" dirty="0">
                          <a:solidFill>
                            <a:schemeClr val="dk1"/>
                          </a:solidFill>
                          <a:effectLst/>
                          <a:latin typeface="Helvetica" panose="020B0604020202020204" pitchFamily="34" charset="0"/>
                          <a:ea typeface="+mn-ea"/>
                          <a:cs typeface="Helvetica" panose="020B0604020202020204" pitchFamily="34" charset="0"/>
                        </a:rPr>
                        <a:t>A </a:t>
                      </a:r>
                      <a:r>
                        <a:rPr lang="en-US" sz="1000" b="1" u="sng" kern="1200" dirty="0">
                          <a:solidFill>
                            <a:schemeClr val="dk1"/>
                          </a:solidFill>
                          <a:effectLst/>
                          <a:latin typeface="Helvetica" panose="020B0604020202020204" pitchFamily="34" charset="0"/>
                          <a:ea typeface="+mn-ea"/>
                          <a:cs typeface="Helvetica" panose="020B0604020202020204" pitchFamily="34" charset="0"/>
                        </a:rPr>
                        <a:t>Milestone Reporting Form</a:t>
                      </a:r>
                      <a:r>
                        <a:rPr lang="en-US" sz="1000" kern="1200" dirty="0">
                          <a:solidFill>
                            <a:schemeClr val="dk1"/>
                          </a:solidFill>
                          <a:effectLst/>
                          <a:latin typeface="Helvetica" panose="020B0604020202020204" pitchFamily="34" charset="0"/>
                          <a:ea typeface="+mn-ea"/>
                          <a:cs typeface="Helvetica" panose="020B0604020202020204" pitchFamily="34" charset="0"/>
                        </a:rPr>
                        <a:t> is required to be submitted with the initial CSI Registration packet and quarterly thereafter until the Post Construction Certification Packet (Final As-Built) is submitted. </a:t>
                      </a:r>
                      <a:endParaRPr lang="en-US" sz="1000" dirty="0">
                        <a:latin typeface="Helvetica" panose="020B0604020202020204" pitchFamily="34" charset="0"/>
                        <a:cs typeface="Helvetica" panose="020B0604020202020204" pitchFamily="34" charset="0"/>
                      </a:endParaRPr>
                    </a:p>
                    <a:p>
                      <a:endParaRPr lang="en-US" sz="1000" dirty="0">
                        <a:latin typeface="Helvetica" panose="020B0604020202020204" pitchFamily="34" charset="0"/>
                        <a:cs typeface="Helvetica" panose="020B0604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latin typeface="Helvetica" panose="020B0604020202020204" pitchFamily="34" charset="0"/>
                          <a:cs typeface="Helvetica" panose="020B0604020202020204" pitchFamily="34" charset="0"/>
                        </a:rPr>
                        <a:t>For </a:t>
                      </a:r>
                      <a:r>
                        <a:rPr lang="en-US" sz="1000" b="1" u="sng" dirty="0">
                          <a:latin typeface="Helvetica" panose="020B0604020202020204" pitchFamily="34" charset="0"/>
                          <a:cs typeface="Helvetica" panose="020B0604020202020204" pitchFamily="34" charset="0"/>
                        </a:rPr>
                        <a:t>Solar Facilities on Contaminated Site or Landfill</a:t>
                      </a:r>
                      <a:r>
                        <a:rPr lang="en-US" sz="1000" dirty="0">
                          <a:latin typeface="Helvetica" panose="020B0604020202020204" pitchFamily="34" charset="0"/>
                          <a:cs typeface="Helvetica" panose="020B0604020202020204" pitchFamily="34" charset="0"/>
                        </a:rPr>
                        <a:t>, a completed </a:t>
                      </a:r>
                      <a:r>
                        <a:rPr lang="en-US" sz="1000" b="1" i="0" u="sng" dirty="0">
                          <a:latin typeface="Helvetica" panose="020B0604020202020204" pitchFamily="34" charset="0"/>
                          <a:cs typeface="Helvetica" panose="020B0604020202020204" pitchFamily="34" charset="0"/>
                        </a:rPr>
                        <a:t>Contaminated Site and Landfill Eligibility Verification form</a:t>
                      </a:r>
                      <a:r>
                        <a:rPr lang="en-US" sz="1000" dirty="0">
                          <a:latin typeface="Helvetica" panose="020B0604020202020204" pitchFamily="34" charset="0"/>
                          <a:cs typeface="Helvetica" panose="020B0604020202020204"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kern="1200" dirty="0">
                        <a:solidFill>
                          <a:schemeClr val="dk1"/>
                        </a:solidFill>
                        <a:effectLst/>
                        <a:latin typeface="Helvetica" panose="020B0604020202020204" pitchFamily="34" charset="0"/>
                        <a:ea typeface="+mn-ea"/>
                        <a:cs typeface="Helvetica" panose="020B0604020202020204" pitchFamily="34" charset="0"/>
                      </a:endParaRPr>
                    </a:p>
                  </a:txBody>
                  <a:tcPr/>
                </a:tc>
                <a:extLst>
                  <a:ext uri="{0D108BD9-81ED-4DB2-BD59-A6C34878D82A}">
                    <a16:rowId xmlns:a16="http://schemas.microsoft.com/office/drawing/2014/main" val="1578687317"/>
                  </a:ext>
                </a:extLst>
              </a:tr>
              <a:tr h="17589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1" u="sng" dirty="0">
                          <a:latin typeface="Helvetica" panose="020B0604020202020204" pitchFamily="34" charset="0"/>
                          <a:cs typeface="Helvetica" panose="020B0604020202020204" pitchFamily="34" charset="0"/>
                        </a:rPr>
                        <a:t>A contract </a:t>
                      </a:r>
                      <a:r>
                        <a:rPr lang="en-US" sz="1000" b="0" u="none" dirty="0">
                          <a:latin typeface="Helvetica" panose="020B0604020202020204" pitchFamily="34" charset="0"/>
                          <a:cs typeface="Helvetica" panose="020B0604020202020204" pitchFamily="34" charset="0"/>
                        </a:rPr>
                        <a:t>between the primary installer or</a:t>
                      </a:r>
                      <a:r>
                        <a:rPr lang="en-US" sz="1000" b="0" u="none" baseline="0" dirty="0">
                          <a:latin typeface="Helvetica" panose="020B0604020202020204" pitchFamily="34" charset="0"/>
                          <a:cs typeface="Helvetica" panose="020B0604020202020204" pitchFamily="34" charset="0"/>
                        </a:rPr>
                        <a:t> third-party owner, as applicable, and the bidder or customer of record must be submitted within one year of the date of conditional registration. </a:t>
                      </a:r>
                      <a:endParaRPr lang="en-US" sz="1000" dirty="0">
                        <a:latin typeface="Helvetica" panose="020B0604020202020204" pitchFamily="34" charset="0"/>
                        <a:cs typeface="Helvetica" panose="020B0604020202020204" pitchFamily="34" charset="0"/>
                      </a:endParaRPr>
                    </a:p>
                    <a:p>
                      <a:endParaRPr lang="en-US" sz="1000" dirty="0">
                        <a:latin typeface="Helvetica" panose="020B0604020202020204" pitchFamily="34" charset="0"/>
                        <a:cs typeface="Helvetica" panose="020B0604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u="sng" kern="1200" dirty="0">
                          <a:solidFill>
                            <a:schemeClr val="dk1"/>
                          </a:solidFill>
                          <a:effectLst/>
                          <a:latin typeface="Helvetica" panose="020B0604020202020204" pitchFamily="34" charset="0"/>
                          <a:ea typeface="+mn-ea"/>
                          <a:cs typeface="Helvetica" panose="020B0604020202020204" pitchFamily="34" charset="0"/>
                        </a:rPr>
                        <a:t>For</a:t>
                      </a:r>
                      <a:r>
                        <a:rPr lang="en-US" sz="1000" b="1" u="sng" kern="1200" dirty="0">
                          <a:solidFill>
                            <a:schemeClr val="dk1"/>
                          </a:solidFill>
                          <a:effectLst/>
                          <a:latin typeface="Helvetica" panose="020B0604020202020204" pitchFamily="34" charset="0"/>
                          <a:ea typeface="+mn-ea"/>
                          <a:cs typeface="Helvetica" panose="020B0604020202020204" pitchFamily="34" charset="0"/>
                        </a:rPr>
                        <a:t> Solar Facilities on Contaminated Site or Landfills, a NJDEP Permit Readiness Checklist</a:t>
                      </a:r>
                      <a:r>
                        <a:rPr lang="en-US" sz="1000" kern="1200" dirty="0">
                          <a:solidFill>
                            <a:schemeClr val="dk1"/>
                          </a:solidFill>
                          <a:effectLst/>
                          <a:latin typeface="Helvetica" panose="020B0604020202020204" pitchFamily="34" charset="0"/>
                          <a:ea typeface="+mn-ea"/>
                          <a:cs typeface="Helvetica" panose="020B0604020202020204" pitchFamily="34" charset="0"/>
                        </a:rPr>
                        <a:t> showing evidence of applications for all discretionary land use approvals and entitlements applicable to the solar project. This standard form can be found on the NJ Clean Energy website.</a:t>
                      </a:r>
                    </a:p>
                  </a:txBody>
                  <a:tcPr/>
                </a:tc>
                <a:extLst>
                  <a:ext uri="{0D108BD9-81ED-4DB2-BD59-A6C34878D82A}">
                    <a16:rowId xmlns:a16="http://schemas.microsoft.com/office/drawing/2014/main" val="2237660719"/>
                  </a:ext>
                </a:extLst>
              </a:tr>
              <a:tr h="40267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kern="1200" dirty="0">
                          <a:solidFill>
                            <a:schemeClr val="dk1"/>
                          </a:solidFill>
                          <a:effectLst/>
                          <a:latin typeface="Helvetica" panose="020B0604020202020204" pitchFamily="34" charset="0"/>
                          <a:ea typeface="+mn-ea"/>
                          <a:cs typeface="Helvetica" panose="020B0604020202020204" pitchFamily="34" charset="0"/>
                        </a:rPr>
                        <a:t>A </a:t>
                      </a:r>
                      <a:r>
                        <a:rPr lang="en-US" sz="1000" b="1" u="sng" kern="1200" dirty="0">
                          <a:solidFill>
                            <a:schemeClr val="dk1"/>
                          </a:solidFill>
                          <a:effectLst/>
                          <a:latin typeface="Helvetica" panose="020B0604020202020204" pitchFamily="34" charset="0"/>
                          <a:ea typeface="+mn-ea"/>
                          <a:cs typeface="Helvetica" panose="020B0604020202020204" pitchFamily="34" charset="0"/>
                        </a:rPr>
                        <a:t>Completed and Signed CSI Technical Worksheet </a:t>
                      </a:r>
                      <a:r>
                        <a:rPr lang="en-US" sz="1000" b="0" u="none" kern="1200" dirty="0">
                          <a:solidFill>
                            <a:schemeClr val="dk1"/>
                          </a:solidFill>
                          <a:effectLst/>
                          <a:latin typeface="Helvetica" panose="020B0604020202020204" pitchFamily="34" charset="0"/>
                          <a:ea typeface="+mn-ea"/>
                          <a:cs typeface="Helvetica" panose="020B0604020202020204" pitchFamily="34" charset="0"/>
                        </a:rPr>
                        <a:t>with all appropriate</a:t>
                      </a:r>
                      <a:r>
                        <a:rPr lang="en-US" sz="1000" b="1" u="sng" kern="1200" dirty="0">
                          <a:solidFill>
                            <a:schemeClr val="dk1"/>
                          </a:solidFill>
                          <a:effectLst/>
                          <a:latin typeface="Helvetica" panose="020B0604020202020204" pitchFamily="34" charset="0"/>
                          <a:ea typeface="+mn-ea"/>
                          <a:cs typeface="Helvetica" panose="020B0604020202020204" pitchFamily="34" charset="0"/>
                        </a:rPr>
                        <a:t> </a:t>
                      </a:r>
                      <a:r>
                        <a:rPr lang="en-US" sz="1000" b="0" u="none" kern="1200" dirty="0">
                          <a:solidFill>
                            <a:schemeClr val="dk1"/>
                          </a:solidFill>
                          <a:effectLst/>
                          <a:latin typeface="Helvetica" panose="020B0604020202020204" pitchFamily="34" charset="0"/>
                          <a:ea typeface="+mn-ea"/>
                          <a:cs typeface="Helvetica" panose="020B0604020202020204" pitchFamily="34" charset="0"/>
                        </a:rPr>
                        <a:t>signatures</a:t>
                      </a:r>
                      <a:endParaRPr lang="en-US" sz="1000" b="0" u="none" dirty="0">
                        <a:latin typeface="Helvetica" panose="020B0604020202020204" pitchFamily="34" charset="0"/>
                        <a:cs typeface="Helvetica" panose="020B0604020202020204" pitchFamily="34" charset="0"/>
                      </a:endParaRPr>
                    </a:p>
                    <a:p>
                      <a:endParaRPr lang="en-US" sz="1000" dirty="0">
                        <a:latin typeface="Helvetica" panose="020B0604020202020204" pitchFamily="34" charset="0"/>
                        <a:cs typeface="Helvetica" panose="020B0604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kern="1200" dirty="0">
                        <a:solidFill>
                          <a:schemeClr val="dk1"/>
                        </a:solidFill>
                        <a:effectLst/>
                        <a:latin typeface="Helvetica" panose="020B0604020202020204" pitchFamily="34" charset="0"/>
                        <a:ea typeface="+mn-ea"/>
                        <a:cs typeface="Helvetica" panose="020B0604020202020204" pitchFamily="34" charset="0"/>
                      </a:endParaRPr>
                    </a:p>
                  </a:txBody>
                  <a:tcPr/>
                </a:tc>
                <a:extLst>
                  <a:ext uri="{0D108BD9-81ED-4DB2-BD59-A6C34878D82A}">
                    <a16:rowId xmlns:a16="http://schemas.microsoft.com/office/drawing/2014/main" val="3067875414"/>
                  </a:ext>
                </a:extLst>
              </a:tr>
            </a:tbl>
          </a:graphicData>
        </a:graphic>
      </p:graphicFrame>
      <p:sp>
        <p:nvSpPr>
          <p:cNvPr id="21" name="TextBox 20">
            <a:extLst>
              <a:ext uri="{FF2B5EF4-FFF2-40B4-BE49-F238E27FC236}">
                <a16:creationId xmlns:a16="http://schemas.microsoft.com/office/drawing/2014/main" id="{95881686-AEA3-B8F3-1624-9C4DDF63BFF2}"/>
              </a:ext>
            </a:extLst>
          </p:cNvPr>
          <p:cNvSpPr txBox="1"/>
          <p:nvPr/>
        </p:nvSpPr>
        <p:spPr>
          <a:xfrm>
            <a:off x="3109747" y="6048575"/>
            <a:ext cx="8028544" cy="307777"/>
          </a:xfrm>
          <a:prstGeom prst="rect">
            <a:avLst/>
          </a:prstGeom>
          <a:noFill/>
        </p:spPr>
        <p:txBody>
          <a:bodyPr wrap="none" rtlCol="0">
            <a:spAutoFit/>
          </a:bodyPr>
          <a:lstStyle/>
          <a:p>
            <a:r>
              <a:rPr lang="en-US" sz="1400" i="1" dirty="0">
                <a:solidFill>
                  <a:srgbClr val="002060"/>
                </a:solidFill>
                <a:latin typeface="Helvetica" panose="020B0604020202020204" pitchFamily="34" charset="0"/>
                <a:cs typeface="Helvetica" panose="020B0604020202020204" pitchFamily="34" charset="0"/>
              </a:rPr>
              <a:t>You can manage your CSI registrations in the portal using the same log-in as SRP, TI, ADI or CSEP</a:t>
            </a:r>
          </a:p>
        </p:txBody>
      </p:sp>
    </p:spTree>
    <p:extLst>
      <p:ext uri="{BB962C8B-B14F-4D97-AF65-F5344CB8AC3E}">
        <p14:creationId xmlns:p14="http://schemas.microsoft.com/office/powerpoint/2010/main" val="17691930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38200" y="1525002"/>
            <a:ext cx="10515600" cy="4036859"/>
          </a:xfrm>
        </p:spPr>
        <p:txBody>
          <a:bodyPr/>
          <a:lstStyle/>
          <a:p>
            <a:r>
              <a:rPr lang="en-US" sz="1400" b="1" u="sng" dirty="0">
                <a:solidFill>
                  <a:srgbClr val="002060"/>
                </a:solidFill>
                <a:latin typeface="Helvetica" panose="020B0604020202020204" pitchFamily="34" charset="0"/>
                <a:cs typeface="Helvetica" panose="020B0604020202020204" pitchFamily="34" charset="0"/>
              </a:rPr>
              <a:t>CSI Initial Registration Checklist and forms </a:t>
            </a:r>
            <a:r>
              <a:rPr lang="en-US" sz="1400" dirty="0">
                <a:solidFill>
                  <a:srgbClr val="002060"/>
                </a:solidFill>
                <a:latin typeface="Helvetica" panose="020B0604020202020204" pitchFamily="34" charset="0"/>
                <a:cs typeface="Helvetica" panose="020B0604020202020204" pitchFamily="34" charset="0"/>
              </a:rPr>
              <a:t>can be found on the NJ Clean Energy website under </a:t>
            </a:r>
            <a:r>
              <a:rPr lang="en-US" sz="1400" dirty="0">
                <a:solidFill>
                  <a:srgbClr val="002060"/>
                </a:solidFill>
                <a:latin typeface="Helvetica" panose="020B0604020202020204" pitchFamily="34" charset="0"/>
                <a:cs typeface="Helvetica" panose="020B0604020202020204" pitchFamily="34" charset="0"/>
                <a:hlinkClick r:id="rId2"/>
              </a:rPr>
              <a:t>CSI Program</a:t>
            </a:r>
            <a:r>
              <a:rPr lang="en-US" sz="1400" dirty="0">
                <a:solidFill>
                  <a:srgbClr val="002060"/>
                </a:solidFill>
                <a:latin typeface="Helvetica" panose="020B0604020202020204" pitchFamily="34" charset="0"/>
                <a:cs typeface="Helvetica" panose="020B0604020202020204" pitchFamily="34" charset="0"/>
              </a:rPr>
              <a:t> or on the homepage of the </a:t>
            </a:r>
            <a:r>
              <a:rPr lang="en-US" sz="1400" dirty="0">
                <a:solidFill>
                  <a:srgbClr val="002060"/>
                </a:solidFill>
                <a:latin typeface="Helvetica" panose="020B0604020202020204" pitchFamily="34" charset="0"/>
                <a:cs typeface="Helvetica" panose="020B0604020202020204" pitchFamily="34" charset="0"/>
                <a:hlinkClick r:id="rId3"/>
              </a:rPr>
              <a:t>CSI portal page.</a:t>
            </a:r>
            <a:r>
              <a:rPr lang="en-US" sz="1400" dirty="0">
                <a:solidFill>
                  <a:srgbClr val="002060"/>
                </a:solidFill>
                <a:latin typeface="Helvetica" panose="020B0604020202020204" pitchFamily="34" charset="0"/>
                <a:cs typeface="Helvetica" panose="020B0604020202020204" pitchFamily="34" charset="0"/>
              </a:rPr>
              <a:t> A checklist is included in the portal to use to manage your uploads. </a:t>
            </a:r>
          </a:p>
          <a:p>
            <a:endParaRPr lang="en-US" sz="1400" dirty="0">
              <a:solidFill>
                <a:srgbClr val="002060"/>
              </a:solidFill>
              <a:latin typeface="Helvetica" panose="020B0604020202020204" pitchFamily="34" charset="0"/>
              <a:cs typeface="Helvetica" panose="020B0604020202020204" pitchFamily="34" charset="0"/>
            </a:endParaRPr>
          </a:p>
          <a:p>
            <a:r>
              <a:rPr lang="en-US" sz="1400" dirty="0">
                <a:solidFill>
                  <a:srgbClr val="002060"/>
                </a:solidFill>
                <a:latin typeface="Helvetica" panose="020B0604020202020204" pitchFamily="34" charset="0"/>
                <a:cs typeface="Helvetica" panose="020B0604020202020204" pitchFamily="34" charset="0"/>
              </a:rPr>
              <a:t>CSI Registration packets must be submitted in the </a:t>
            </a:r>
            <a:r>
              <a:rPr lang="en-US" sz="1400" b="1" u="sng" dirty="0">
                <a:solidFill>
                  <a:srgbClr val="002060"/>
                </a:solidFill>
                <a:latin typeface="Helvetica" panose="020B0604020202020204" pitchFamily="34" charset="0"/>
                <a:cs typeface="Helvetica" panose="020B0604020202020204" pitchFamily="34" charset="0"/>
              </a:rPr>
              <a:t>CSI Online Portal </a:t>
            </a:r>
            <a:r>
              <a:rPr lang="en-US" sz="1400" dirty="0">
                <a:solidFill>
                  <a:srgbClr val="002060"/>
                </a:solidFill>
                <a:latin typeface="Helvetica" panose="020B0604020202020204" pitchFamily="34" charset="0"/>
                <a:cs typeface="Helvetica" panose="020B0604020202020204" pitchFamily="34" charset="0"/>
              </a:rPr>
              <a:t>at </a:t>
            </a:r>
            <a:r>
              <a:rPr lang="en-US" sz="1400" dirty="0">
                <a:solidFill>
                  <a:srgbClr val="002060"/>
                </a:solidFill>
                <a:latin typeface="Helvetica" panose="020B0604020202020204" pitchFamily="34" charset="0"/>
                <a:cs typeface="Helvetica" panose="020B0604020202020204" pitchFamily="34" charset="0"/>
                <a:hlinkClick r:id="rId3"/>
              </a:rPr>
              <a:t>https://njcsi.customerapplication.com/</a:t>
            </a:r>
            <a:r>
              <a:rPr lang="en-US" sz="1400" dirty="0">
                <a:solidFill>
                  <a:srgbClr val="002060"/>
                </a:solidFill>
                <a:latin typeface="Helvetica" panose="020B0604020202020204" pitchFamily="34" charset="0"/>
                <a:cs typeface="Helvetica" panose="020B0604020202020204" pitchFamily="34" charset="0"/>
              </a:rPr>
              <a:t> </a:t>
            </a:r>
          </a:p>
          <a:p>
            <a:endParaRPr lang="en-US" sz="1400" dirty="0">
              <a:solidFill>
                <a:srgbClr val="002060"/>
              </a:solidFill>
              <a:latin typeface="Helvetica" panose="020B0604020202020204" pitchFamily="34" charset="0"/>
              <a:cs typeface="Helvetica" panose="020B0604020202020204" pitchFamily="34" charset="0"/>
            </a:endParaRPr>
          </a:p>
          <a:p>
            <a:r>
              <a:rPr lang="en-US" sz="1400" dirty="0">
                <a:solidFill>
                  <a:srgbClr val="002060"/>
                </a:solidFill>
                <a:latin typeface="Helvetica" panose="020B0604020202020204" pitchFamily="34" charset="0"/>
                <a:cs typeface="Helvetica" panose="020B0604020202020204" pitchFamily="34" charset="0"/>
              </a:rPr>
              <a:t>All information entered in the CSI registration portal </a:t>
            </a:r>
            <a:r>
              <a:rPr lang="en-US" sz="1400" b="1" u="sng" dirty="0">
                <a:solidFill>
                  <a:srgbClr val="002060"/>
                </a:solidFill>
                <a:latin typeface="Helvetica" panose="020B0604020202020204" pitchFamily="34" charset="0"/>
                <a:cs typeface="Helvetica" panose="020B0604020202020204" pitchFamily="34" charset="0"/>
              </a:rPr>
              <a:t>must be consistent </a:t>
            </a:r>
            <a:r>
              <a:rPr lang="en-US" sz="1400" dirty="0">
                <a:solidFill>
                  <a:srgbClr val="002060"/>
                </a:solidFill>
                <a:latin typeface="Helvetica" panose="020B0604020202020204" pitchFamily="34" charset="0"/>
                <a:cs typeface="Helvetica" panose="020B0604020202020204" pitchFamily="34" charset="0"/>
              </a:rPr>
              <a:t>with the information on the documents that are uploaded.</a:t>
            </a:r>
          </a:p>
          <a:p>
            <a:endParaRPr lang="en-US" sz="1400" dirty="0"/>
          </a:p>
          <a:p>
            <a:r>
              <a:rPr lang="en-US" sz="1400" dirty="0">
                <a:solidFill>
                  <a:srgbClr val="002060"/>
                </a:solidFill>
                <a:latin typeface="Helvetica" panose="020B0604020202020204" pitchFamily="34" charset="0"/>
                <a:cs typeface="Helvetica" panose="020B0604020202020204" pitchFamily="34" charset="0"/>
              </a:rPr>
              <a:t>Documents submitted with electronic signatures must include a </a:t>
            </a:r>
            <a:r>
              <a:rPr lang="en-US" sz="1400" b="1" u="sng" dirty="0">
                <a:solidFill>
                  <a:srgbClr val="002060"/>
                </a:solidFill>
                <a:latin typeface="Helvetica" panose="020B0604020202020204" pitchFamily="34" charset="0"/>
                <a:cs typeface="Helvetica" panose="020B0604020202020204" pitchFamily="34" charset="0"/>
              </a:rPr>
              <a:t>Signature Verification Sheet</a:t>
            </a:r>
          </a:p>
          <a:p>
            <a:endParaRPr lang="en-US" sz="1400" b="1" u="sng" dirty="0">
              <a:solidFill>
                <a:srgbClr val="002060"/>
              </a:solidFill>
              <a:latin typeface="Helvetica" panose="020B0604020202020204" pitchFamily="34" charset="0"/>
              <a:cs typeface="Helvetica" panose="020B0604020202020204" pitchFamily="34" charset="0"/>
            </a:endParaRPr>
          </a:p>
          <a:p>
            <a:r>
              <a:rPr lang="en-US" sz="1400" dirty="0">
                <a:solidFill>
                  <a:srgbClr val="002060"/>
                </a:solidFill>
                <a:latin typeface="Helvetica" panose="020B0604020202020204" pitchFamily="34" charset="0"/>
                <a:cs typeface="Helvetica" panose="020B0604020202020204" pitchFamily="34" charset="0"/>
              </a:rPr>
              <a:t>CSI Registration packets deemed incomplete due to a </a:t>
            </a:r>
            <a:r>
              <a:rPr lang="en-US" sz="1400" b="1" u="sng" dirty="0">
                <a:solidFill>
                  <a:srgbClr val="002060"/>
                </a:solidFill>
                <a:latin typeface="Helvetica" panose="020B0604020202020204" pitchFamily="34" charset="0"/>
                <a:cs typeface="Helvetica" panose="020B0604020202020204" pitchFamily="34" charset="0"/>
              </a:rPr>
              <a:t>Minor</a:t>
            </a:r>
            <a:r>
              <a:rPr lang="en-US" sz="1400" dirty="0">
                <a:solidFill>
                  <a:srgbClr val="002060"/>
                </a:solidFill>
                <a:latin typeface="Helvetica" panose="020B0604020202020204" pitchFamily="34" charset="0"/>
                <a:cs typeface="Helvetica" panose="020B0604020202020204" pitchFamily="34" charset="0"/>
              </a:rPr>
              <a:t> deficiency will have 7 business days to cure.</a:t>
            </a:r>
          </a:p>
          <a:p>
            <a:endParaRPr lang="en-US" sz="1400" dirty="0">
              <a:solidFill>
                <a:srgbClr val="002060"/>
              </a:solidFill>
              <a:latin typeface="Helvetica" panose="020B0604020202020204" pitchFamily="34" charset="0"/>
              <a:cs typeface="Helvetica" panose="020B0604020202020204" pitchFamily="34" charset="0"/>
            </a:endParaRPr>
          </a:p>
          <a:p>
            <a:r>
              <a:rPr lang="en-US" sz="1400" dirty="0">
                <a:solidFill>
                  <a:srgbClr val="002060"/>
                </a:solidFill>
                <a:latin typeface="Helvetica" panose="020B0604020202020204" pitchFamily="34" charset="0"/>
                <a:cs typeface="Helvetica" panose="020B0604020202020204" pitchFamily="34" charset="0"/>
              </a:rPr>
              <a:t>CSI Registration packets deemed incomplete due to a </a:t>
            </a:r>
            <a:r>
              <a:rPr lang="en-US" sz="1400" b="1" u="sng" dirty="0">
                <a:solidFill>
                  <a:srgbClr val="002060"/>
                </a:solidFill>
                <a:latin typeface="Helvetica" panose="020B0604020202020204" pitchFamily="34" charset="0"/>
                <a:cs typeface="Helvetica" panose="020B0604020202020204" pitchFamily="34" charset="0"/>
              </a:rPr>
              <a:t>Major</a:t>
            </a:r>
            <a:r>
              <a:rPr lang="en-US" sz="1400" dirty="0">
                <a:solidFill>
                  <a:srgbClr val="002060"/>
                </a:solidFill>
                <a:latin typeface="Helvetica" panose="020B0604020202020204" pitchFamily="34" charset="0"/>
                <a:cs typeface="Helvetica" panose="020B0604020202020204" pitchFamily="34" charset="0"/>
              </a:rPr>
              <a:t> deficiency will be rejected.</a:t>
            </a:r>
          </a:p>
          <a:p>
            <a:endParaRPr lang="en-US" sz="1400" dirty="0">
              <a:solidFill>
                <a:srgbClr val="002060"/>
              </a:solidFill>
              <a:latin typeface="Helvetica" panose="020B0604020202020204" pitchFamily="34" charset="0"/>
              <a:cs typeface="Helvetica" panose="020B0604020202020204" pitchFamily="34" charset="0"/>
            </a:endParaRPr>
          </a:p>
          <a:p>
            <a:pPr lvl="1">
              <a:buFont typeface="Courier New" panose="02070309020205020404" pitchFamily="49" charset="0"/>
              <a:buChar char="o"/>
            </a:pPr>
            <a:r>
              <a:rPr lang="en-US" sz="1200" b="1" u="sng" dirty="0">
                <a:solidFill>
                  <a:srgbClr val="002060"/>
                </a:solidFill>
                <a:latin typeface="Helvetica" panose="020B0604020202020204" pitchFamily="34" charset="0"/>
                <a:cs typeface="Helvetica" panose="020B0604020202020204" pitchFamily="34" charset="0"/>
              </a:rPr>
              <a:t>Identifying Minor and Major Deficiencies </a:t>
            </a:r>
            <a:r>
              <a:rPr lang="en-US" sz="1200" dirty="0">
                <a:solidFill>
                  <a:srgbClr val="002060"/>
                </a:solidFill>
                <a:latin typeface="Helvetica" panose="020B0604020202020204" pitchFamily="34" charset="0"/>
                <a:cs typeface="Helvetica" panose="020B0604020202020204" pitchFamily="34" charset="0"/>
              </a:rPr>
              <a:t>document can be found at NJ Clean Energy CSI Program and on the Homepage of the CSI portal </a:t>
            </a:r>
          </a:p>
          <a:p>
            <a:endParaRPr lang="en-US" sz="1200" b="1" u="sng" dirty="0">
              <a:solidFill>
                <a:srgbClr val="002060"/>
              </a:solidFill>
              <a:latin typeface="Helvetica" panose="020B0604020202020204" pitchFamily="34" charset="0"/>
              <a:cs typeface="Helvetica" panose="020B0604020202020204" pitchFamily="34" charset="0"/>
            </a:endParaRPr>
          </a:p>
          <a:p>
            <a:endParaRPr lang="en-US" sz="1400" dirty="0">
              <a:latin typeface="Helvetica" panose="020B0604020202020204" pitchFamily="34" charset="0"/>
              <a:cs typeface="Helvetica" panose="020B0604020202020204" pitchFamily="34" charset="0"/>
            </a:endParaRPr>
          </a:p>
          <a:p>
            <a:endParaRPr lang="en-US" sz="2000" dirty="0">
              <a:solidFill>
                <a:srgbClr val="002060"/>
              </a:solidFill>
              <a:latin typeface="Helvetica" panose="020B0604020202020204" pitchFamily="34" charset="0"/>
              <a:cs typeface="Helvetica" panose="020B0604020202020204" pitchFamily="34" charset="0"/>
            </a:endParaRPr>
          </a:p>
        </p:txBody>
      </p:sp>
      <p:sp>
        <p:nvSpPr>
          <p:cNvPr id="3" name="Slide Number Placeholder 2">
            <a:extLst>
              <a:ext uri="{FF2B5EF4-FFF2-40B4-BE49-F238E27FC236}">
                <a16:creationId xmlns:a16="http://schemas.microsoft.com/office/drawing/2014/main" id="{4C855D87-3064-AFF8-64EE-3FBBABC73A9E}"/>
              </a:ext>
            </a:extLst>
          </p:cNvPr>
          <p:cNvSpPr>
            <a:spLocks noGrp="1"/>
          </p:cNvSpPr>
          <p:nvPr>
            <p:ph type="sldNum" sz="quarter" idx="12"/>
          </p:nvPr>
        </p:nvSpPr>
        <p:spPr/>
        <p:txBody>
          <a:bodyPr/>
          <a:lstStyle/>
          <a:p>
            <a:fld id="{66469543-EFA7-49FE-9FBA-0A7EAC2E5F01}" type="slidenum">
              <a:rPr lang="en-US" smtClean="0"/>
              <a:pPr/>
              <a:t>12</a:t>
            </a:fld>
            <a:endParaRPr lang="en-US" dirty="0"/>
          </a:p>
        </p:txBody>
      </p:sp>
      <p:sp>
        <p:nvSpPr>
          <p:cNvPr id="4" name="Title 3">
            <a:extLst>
              <a:ext uri="{FF2B5EF4-FFF2-40B4-BE49-F238E27FC236}">
                <a16:creationId xmlns:a16="http://schemas.microsoft.com/office/drawing/2014/main" id="{3E394640-ACE6-41F3-24ED-862B2E504F92}"/>
              </a:ext>
            </a:extLst>
          </p:cNvPr>
          <p:cNvSpPr>
            <a:spLocks noGrp="1"/>
          </p:cNvSpPr>
          <p:nvPr>
            <p:ph type="title"/>
          </p:nvPr>
        </p:nvSpPr>
        <p:spPr/>
        <p:txBody>
          <a:bodyPr/>
          <a:lstStyle/>
          <a:p>
            <a:r>
              <a:rPr lang="en-US" sz="3200" dirty="0"/>
              <a:t>CSI Initial Registration Packet</a:t>
            </a:r>
          </a:p>
        </p:txBody>
      </p:sp>
    </p:spTree>
    <p:extLst>
      <p:ext uri="{BB962C8B-B14F-4D97-AF65-F5344CB8AC3E}">
        <p14:creationId xmlns:p14="http://schemas.microsoft.com/office/powerpoint/2010/main" val="36718074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1C7FFDF7-A4FB-B6DF-7ACD-982B55248F39}"/>
              </a:ext>
            </a:extLst>
          </p:cNvPr>
          <p:cNvSpPr>
            <a:spLocks noGrp="1"/>
          </p:cNvSpPr>
          <p:nvPr>
            <p:ph type="sldNum" sz="quarter" idx="12"/>
          </p:nvPr>
        </p:nvSpPr>
        <p:spPr/>
        <p:txBody>
          <a:bodyPr/>
          <a:lstStyle/>
          <a:p>
            <a:fld id="{66469543-EFA7-49FE-9FBA-0A7EAC2E5F01}" type="slidenum">
              <a:rPr lang="en-US" smtClean="0"/>
              <a:pPr/>
              <a:t>13</a:t>
            </a:fld>
            <a:endParaRPr lang="en-US" dirty="0"/>
          </a:p>
        </p:txBody>
      </p:sp>
      <p:sp>
        <p:nvSpPr>
          <p:cNvPr id="4" name="Title 3">
            <a:extLst>
              <a:ext uri="{FF2B5EF4-FFF2-40B4-BE49-F238E27FC236}">
                <a16:creationId xmlns:a16="http://schemas.microsoft.com/office/drawing/2014/main" id="{2E810952-7EF1-93B3-AFC3-346C1E655E4B}"/>
              </a:ext>
            </a:extLst>
          </p:cNvPr>
          <p:cNvSpPr>
            <a:spLocks noGrp="1"/>
          </p:cNvSpPr>
          <p:nvPr>
            <p:ph type="title"/>
          </p:nvPr>
        </p:nvSpPr>
        <p:spPr/>
        <p:txBody>
          <a:bodyPr/>
          <a:lstStyle/>
          <a:p>
            <a:r>
              <a:rPr lang="en-US" sz="2800" dirty="0"/>
              <a:t>Contaminated Sites and Landfills (Tranche 3) Additional Registration Documents</a:t>
            </a:r>
          </a:p>
        </p:txBody>
      </p:sp>
      <p:sp>
        <p:nvSpPr>
          <p:cNvPr id="2" name="TextBox 1">
            <a:extLst>
              <a:ext uri="{FF2B5EF4-FFF2-40B4-BE49-F238E27FC236}">
                <a16:creationId xmlns:a16="http://schemas.microsoft.com/office/drawing/2014/main" id="{95B11FAD-A5EF-EB5F-CF2D-3741453AB7E2}"/>
              </a:ext>
            </a:extLst>
          </p:cNvPr>
          <p:cNvSpPr txBox="1"/>
          <p:nvPr/>
        </p:nvSpPr>
        <p:spPr>
          <a:xfrm>
            <a:off x="409211" y="1901833"/>
            <a:ext cx="10039016" cy="2677656"/>
          </a:xfrm>
          <a:prstGeom prst="rect">
            <a:avLst/>
          </a:prstGeom>
          <a:noFill/>
        </p:spPr>
        <p:txBody>
          <a:bodyPr wrap="square" rtlCol="0">
            <a:spAutoFit/>
          </a:bodyPr>
          <a:lstStyle/>
          <a:p>
            <a:r>
              <a:rPr lang="en-US" sz="1400" dirty="0">
                <a:solidFill>
                  <a:srgbClr val="002060"/>
                </a:solidFill>
                <a:latin typeface="Helvetica" panose="020B0604020202020204" pitchFamily="34" charset="0"/>
                <a:cs typeface="Helvetica" panose="020B0604020202020204" pitchFamily="34" charset="0"/>
              </a:rPr>
              <a:t>For solar facilities located on contaminated sites or landfills a Verification Form and NJDEP Permit Readiness Checklist must be submitted with the CSI registration package to deem the CSI registration complete. </a:t>
            </a:r>
          </a:p>
          <a:p>
            <a:pPr marL="285750" indent="-285750">
              <a:buFont typeface="Arial" panose="020B0604020202020204" pitchFamily="34" charset="0"/>
              <a:buChar char="•"/>
            </a:pPr>
            <a:r>
              <a:rPr lang="en-US" sz="1400" dirty="0">
                <a:solidFill>
                  <a:srgbClr val="002060"/>
                </a:solidFill>
                <a:latin typeface="Helvetica" panose="020B0604020202020204" pitchFamily="34" charset="0"/>
                <a:cs typeface="Helvetica" panose="020B0604020202020204" pitchFamily="34" charset="0"/>
              </a:rPr>
              <a:t>These documents must be supplied to </a:t>
            </a:r>
            <a:r>
              <a:rPr lang="en-US" sz="1400" dirty="0" smtClean="0">
                <a:solidFill>
                  <a:srgbClr val="002060"/>
                </a:solidFill>
                <a:latin typeface="Helvetica" panose="020B0604020202020204" pitchFamily="34" charset="0"/>
                <a:cs typeface="Helvetica" panose="020B0604020202020204" pitchFamily="34" charset="0"/>
              </a:rPr>
              <a:t>Registration Manager, who will coordinate with BPU and NJDEP for </a:t>
            </a:r>
            <a:r>
              <a:rPr lang="en-US" sz="1400" dirty="0">
                <a:solidFill>
                  <a:srgbClr val="002060"/>
                </a:solidFill>
                <a:latin typeface="Helvetica" panose="020B0604020202020204" pitchFamily="34" charset="0"/>
                <a:cs typeface="Helvetica" panose="020B0604020202020204" pitchFamily="34" charset="0"/>
              </a:rPr>
              <a:t>a review of site</a:t>
            </a:r>
          </a:p>
          <a:p>
            <a:endParaRPr lang="en-US" sz="1400" dirty="0">
              <a:solidFill>
                <a:srgbClr val="002060"/>
              </a:solidFill>
              <a:latin typeface="Helvetica" panose="020B0604020202020204" pitchFamily="34" charset="0"/>
              <a:cs typeface="Helvetica" panose="020B0604020202020204" pitchFamily="34" charset="0"/>
            </a:endParaRPr>
          </a:p>
          <a:p>
            <a:r>
              <a:rPr lang="en-US" sz="1400" dirty="0">
                <a:solidFill>
                  <a:srgbClr val="002060"/>
                </a:solidFill>
                <a:latin typeface="Helvetica" panose="020B0604020202020204" pitchFamily="34" charset="0"/>
                <a:cs typeface="Helvetica" panose="020B0604020202020204" pitchFamily="34" charset="0"/>
              </a:rPr>
              <a:t>Tranche 3 registrations that are deemed complete will received a pending acceptance letter which will not include a conditional acceptance date or expiration date. </a:t>
            </a:r>
          </a:p>
          <a:p>
            <a:endParaRPr lang="en-US" sz="1400" dirty="0">
              <a:solidFill>
                <a:srgbClr val="002060"/>
              </a:solidFill>
              <a:latin typeface="Helvetica" panose="020B0604020202020204" pitchFamily="34" charset="0"/>
              <a:cs typeface="Helvetica" panose="020B0604020202020204" pitchFamily="34" charset="0"/>
            </a:endParaRPr>
          </a:p>
          <a:p>
            <a:r>
              <a:rPr lang="en-US" sz="1400" dirty="0">
                <a:solidFill>
                  <a:srgbClr val="002060"/>
                </a:solidFill>
                <a:latin typeface="Helvetica" panose="020B0604020202020204" pitchFamily="34" charset="0"/>
                <a:cs typeface="Helvetica" panose="020B0604020202020204" pitchFamily="34" charset="0"/>
              </a:rPr>
              <a:t>After NJDEP review, a Board Order will be issued granting conditional certification for the solar facility.</a:t>
            </a:r>
          </a:p>
          <a:p>
            <a:endParaRPr lang="en-US" sz="1400" dirty="0">
              <a:solidFill>
                <a:srgbClr val="002060"/>
              </a:solidFill>
              <a:latin typeface="Helvetica" panose="020B0604020202020204" pitchFamily="34" charset="0"/>
              <a:cs typeface="Helvetica" panose="020B0604020202020204" pitchFamily="34" charset="0"/>
            </a:endParaRPr>
          </a:p>
          <a:p>
            <a:r>
              <a:rPr lang="en-US" sz="1400" dirty="0">
                <a:solidFill>
                  <a:srgbClr val="002060"/>
                </a:solidFill>
                <a:latin typeface="Helvetica" panose="020B0604020202020204" pitchFamily="34" charset="0"/>
                <a:cs typeface="Helvetica" panose="020B0604020202020204" pitchFamily="34" charset="0"/>
              </a:rPr>
              <a:t>The Board Order granting conditional certification must be uploaded to the CSI online portal, at which time a CSI conditional acceptance letter will be issued which will include an acceptance date and expiration date. </a:t>
            </a:r>
          </a:p>
          <a:p>
            <a:endParaRPr lang="en-US" sz="1400" dirty="0">
              <a:latin typeface="Helvetica" panose="020B0604020202020204" pitchFamily="34" charset="0"/>
              <a:cs typeface="Helvetica" panose="020B0604020202020204" pitchFamily="34" charset="0"/>
            </a:endParaRPr>
          </a:p>
        </p:txBody>
      </p:sp>
      <p:sp>
        <p:nvSpPr>
          <p:cNvPr id="7" name="TextBox 6">
            <a:extLst>
              <a:ext uri="{FF2B5EF4-FFF2-40B4-BE49-F238E27FC236}">
                <a16:creationId xmlns:a16="http://schemas.microsoft.com/office/drawing/2014/main" id="{1CC15394-481D-2E6C-81E3-D3F7D72F10A1}"/>
              </a:ext>
            </a:extLst>
          </p:cNvPr>
          <p:cNvSpPr txBox="1"/>
          <p:nvPr/>
        </p:nvSpPr>
        <p:spPr>
          <a:xfrm>
            <a:off x="409211" y="4137233"/>
            <a:ext cx="11325536" cy="738664"/>
          </a:xfrm>
          <a:prstGeom prst="rect">
            <a:avLst/>
          </a:prstGeom>
          <a:noFill/>
        </p:spPr>
        <p:txBody>
          <a:bodyPr wrap="none" rtlCol="0">
            <a:spAutoFit/>
          </a:bodyPr>
          <a:lstStyle/>
          <a:p>
            <a:endParaRPr lang="en-US" sz="1400" dirty="0">
              <a:latin typeface="Helvetica" panose="020B0604020202020204" pitchFamily="34" charset="0"/>
              <a:cs typeface="Helvetica" panose="020B0604020202020204" pitchFamily="34" charset="0"/>
            </a:endParaRPr>
          </a:p>
          <a:p>
            <a:r>
              <a:rPr lang="en-US" sz="1400" dirty="0">
                <a:solidFill>
                  <a:srgbClr val="002060"/>
                </a:solidFill>
                <a:latin typeface="Helvetica" panose="020B0604020202020204" pitchFamily="34" charset="0"/>
                <a:cs typeface="Helvetica" panose="020B0604020202020204" pitchFamily="34" charset="0"/>
              </a:rPr>
              <a:t>The conditional acceptance date (36-months) will be based on the date the CSI conditional acceptance letter is issued and the project status </a:t>
            </a:r>
          </a:p>
          <a:p>
            <a:r>
              <a:rPr lang="en-US" sz="1400" dirty="0">
                <a:solidFill>
                  <a:srgbClr val="002060"/>
                </a:solidFill>
                <a:latin typeface="Helvetica" panose="020B0604020202020204" pitchFamily="34" charset="0"/>
                <a:cs typeface="Helvetica" panose="020B0604020202020204" pitchFamily="34" charset="0"/>
              </a:rPr>
              <a:t>changes to </a:t>
            </a:r>
            <a:r>
              <a:rPr lang="en-US" sz="1400" i="1" u="sng" dirty="0">
                <a:solidFill>
                  <a:srgbClr val="002060"/>
                </a:solidFill>
                <a:latin typeface="Helvetica" panose="020B0604020202020204" pitchFamily="34" charset="0"/>
                <a:cs typeface="Helvetica" panose="020B0604020202020204" pitchFamily="34" charset="0"/>
              </a:rPr>
              <a:t>Accepted</a:t>
            </a:r>
            <a:r>
              <a:rPr lang="en-US" sz="1400" dirty="0">
                <a:solidFill>
                  <a:srgbClr val="002060"/>
                </a:solidFill>
                <a:latin typeface="Helvetica" panose="020B0604020202020204" pitchFamily="34" charset="0"/>
                <a:cs typeface="Helvetica" panose="020B0604020202020204" pitchFamily="34" charset="0"/>
              </a:rPr>
              <a:t>.</a:t>
            </a:r>
          </a:p>
        </p:txBody>
      </p:sp>
      <p:sp>
        <p:nvSpPr>
          <p:cNvPr id="9" name="TextBox 8">
            <a:extLst>
              <a:ext uri="{FF2B5EF4-FFF2-40B4-BE49-F238E27FC236}">
                <a16:creationId xmlns:a16="http://schemas.microsoft.com/office/drawing/2014/main" id="{CAF43C76-07A2-132F-E9BC-70EA337B3E06}"/>
              </a:ext>
            </a:extLst>
          </p:cNvPr>
          <p:cNvSpPr txBox="1"/>
          <p:nvPr/>
        </p:nvSpPr>
        <p:spPr>
          <a:xfrm>
            <a:off x="253004" y="5166440"/>
            <a:ext cx="11100796" cy="954107"/>
          </a:xfrm>
          <a:prstGeom prst="rect">
            <a:avLst/>
          </a:prstGeom>
          <a:noFill/>
        </p:spPr>
        <p:txBody>
          <a:bodyPr wrap="none" rtlCol="0">
            <a:spAutoFit/>
          </a:bodyPr>
          <a:lstStyle/>
          <a:p>
            <a:r>
              <a:rPr lang="en-US" sz="1400" b="1" i="1" u="none" strike="noStrike" kern="1200" baseline="0" dirty="0">
                <a:solidFill>
                  <a:srgbClr val="002060"/>
                </a:solidFill>
                <a:latin typeface="Helvetica" panose="020B0604020202020204" pitchFamily="34" charset="0"/>
                <a:cs typeface="Helvetica" panose="020B0604020202020204" pitchFamily="34" charset="0"/>
              </a:rPr>
              <a:t>For projects to be located on contaminated sites or landfills only, conditional certification of Tranche 3 eligibility from the Board,</a:t>
            </a:r>
          </a:p>
          <a:p>
            <a:r>
              <a:rPr lang="en-US" sz="1400" b="1" i="1" u="none" strike="noStrike" kern="1200" baseline="0" dirty="0">
                <a:solidFill>
                  <a:srgbClr val="002060"/>
                </a:solidFill>
                <a:latin typeface="Helvetica" panose="020B0604020202020204" pitchFamily="34" charset="0"/>
                <a:cs typeface="Helvetica" panose="020B0604020202020204" pitchFamily="34" charset="0"/>
              </a:rPr>
              <a:t>which the developer shall apply for using the form located on the Board’s New Jersey Clean Energy Program </a:t>
            </a:r>
          </a:p>
          <a:p>
            <a:r>
              <a:rPr lang="en-US" sz="1400" b="1" i="1" u="none" strike="noStrike" kern="1200" baseline="0" dirty="0">
                <a:solidFill>
                  <a:srgbClr val="002060"/>
                </a:solidFill>
                <a:latin typeface="Helvetica" panose="020B0604020202020204" pitchFamily="34" charset="0"/>
                <a:cs typeface="Helvetica" panose="020B0604020202020204" pitchFamily="34" charset="0"/>
              </a:rPr>
              <a:t>website at </a:t>
            </a:r>
            <a:r>
              <a:rPr lang="en-US" sz="1400" b="1" i="1" u="none" strike="noStrike" kern="1200" baseline="0" dirty="0">
                <a:solidFill>
                  <a:srgbClr val="002060"/>
                </a:solidFill>
                <a:latin typeface="Helvetica" panose="020B0604020202020204" pitchFamily="34" charset="0"/>
                <a:cs typeface="Helvetica" panose="020B0604020202020204" pitchFamily="34" charset="0"/>
                <a:hlinkClick r:id="rId2"/>
              </a:rPr>
              <a:t>www.njcleanenergy.com</a:t>
            </a:r>
            <a:r>
              <a:rPr lang="en-US" sz="1400" b="1" i="1" u="none" strike="noStrike" kern="1200" baseline="0" dirty="0">
                <a:solidFill>
                  <a:srgbClr val="002060"/>
                </a:solidFill>
                <a:latin typeface="Helvetica" panose="020B0604020202020204" pitchFamily="34" charset="0"/>
                <a:cs typeface="Helvetica" panose="020B0604020202020204" pitchFamily="34" charset="0"/>
              </a:rPr>
              <a:t>. </a:t>
            </a:r>
            <a:r>
              <a:rPr lang="en-US" sz="1400" b="1" i="1" dirty="0">
                <a:solidFill>
                  <a:srgbClr val="002060"/>
                </a:solidFill>
                <a:effectLst/>
                <a:latin typeface="Helvetica" panose="020B0604020202020204" pitchFamily="34" charset="0"/>
                <a:ea typeface="Calibri" panose="020F0502020204030204" pitchFamily="34" charset="0"/>
                <a:cs typeface="Helvetica" panose="020B0604020202020204" pitchFamily="34" charset="0"/>
              </a:rPr>
              <a:t>The “Eligibility Verification Form” is the means to apply in accordance with this rule. </a:t>
            </a:r>
          </a:p>
          <a:p>
            <a:endParaRPr lang="en-US" sz="1400" i="1" dirty="0">
              <a:solidFill>
                <a:srgbClr val="002060"/>
              </a:solidFill>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15429857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B0CBB388-9AB7-4B4E-91B1-E8E5584E8378}"/>
              </a:ext>
            </a:extLst>
          </p:cNvPr>
          <p:cNvSpPr>
            <a:spLocks noGrp="1"/>
          </p:cNvSpPr>
          <p:nvPr>
            <p:ph type="sldNum" sz="quarter" idx="12"/>
          </p:nvPr>
        </p:nvSpPr>
        <p:spPr>
          <a:xfrm>
            <a:off x="8000836" y="6463699"/>
            <a:ext cx="2057400" cy="365125"/>
          </a:xfrm>
        </p:spPr>
        <p:txBody>
          <a:bodyPr/>
          <a:lstStyle/>
          <a:p>
            <a:fld id="{66469543-EFA7-49FE-9FBA-0A7EAC2E5F01}" type="slidenum">
              <a:rPr lang="en-US" smtClean="0"/>
              <a:pPr/>
              <a:t>14</a:t>
            </a:fld>
            <a:endParaRPr lang="en-US" dirty="0"/>
          </a:p>
        </p:txBody>
      </p:sp>
      <p:sp>
        <p:nvSpPr>
          <p:cNvPr id="4" name="Title 3">
            <a:extLst>
              <a:ext uri="{FF2B5EF4-FFF2-40B4-BE49-F238E27FC236}">
                <a16:creationId xmlns:a16="http://schemas.microsoft.com/office/drawing/2014/main" id="{65CEBA38-2254-4684-B439-7A383574AC01}"/>
              </a:ext>
            </a:extLst>
          </p:cNvPr>
          <p:cNvSpPr>
            <a:spLocks noGrp="1"/>
          </p:cNvSpPr>
          <p:nvPr>
            <p:ph type="title"/>
          </p:nvPr>
        </p:nvSpPr>
        <p:spPr/>
        <p:txBody>
          <a:bodyPr/>
          <a:lstStyle/>
          <a:p>
            <a:r>
              <a:rPr lang="en-US" sz="3200" dirty="0">
                <a:latin typeface="Helvetica" panose="020B0604020202020204" pitchFamily="34" charset="0"/>
                <a:cs typeface="Helvetica" panose="020B0604020202020204" pitchFamily="34" charset="0"/>
              </a:rPr>
              <a:t>Tranche 3-Registration Process</a:t>
            </a:r>
          </a:p>
        </p:txBody>
      </p:sp>
      <p:sp>
        <p:nvSpPr>
          <p:cNvPr id="6" name="Rectangle 5">
            <a:extLst>
              <a:ext uri="{FF2B5EF4-FFF2-40B4-BE49-F238E27FC236}">
                <a16:creationId xmlns:a16="http://schemas.microsoft.com/office/drawing/2014/main" id="{4350F931-121A-4F76-B796-DA89CBBE094B}"/>
              </a:ext>
            </a:extLst>
          </p:cNvPr>
          <p:cNvSpPr/>
          <p:nvPr/>
        </p:nvSpPr>
        <p:spPr>
          <a:xfrm>
            <a:off x="3930707" y="1710371"/>
            <a:ext cx="1457517" cy="1047129"/>
          </a:xfrm>
          <a:prstGeom prst="rect">
            <a:avLst/>
          </a:prstGeom>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latin typeface="Helvetica" panose="020B0604020202020204" pitchFamily="34" charset="0"/>
                <a:cs typeface="Helvetica" panose="020B0604020202020204" pitchFamily="34" charset="0"/>
              </a:rPr>
              <a:t>Registration Reviewed for Completeness</a:t>
            </a:r>
          </a:p>
        </p:txBody>
      </p:sp>
      <p:sp>
        <p:nvSpPr>
          <p:cNvPr id="9" name="Rectangle 8">
            <a:extLst>
              <a:ext uri="{FF2B5EF4-FFF2-40B4-BE49-F238E27FC236}">
                <a16:creationId xmlns:a16="http://schemas.microsoft.com/office/drawing/2014/main" id="{72AF15D3-1774-4400-9803-D6F6E7A3475A}"/>
              </a:ext>
            </a:extLst>
          </p:cNvPr>
          <p:cNvSpPr/>
          <p:nvPr/>
        </p:nvSpPr>
        <p:spPr>
          <a:xfrm>
            <a:off x="5992045" y="1652037"/>
            <a:ext cx="1489129" cy="537668"/>
          </a:xfrm>
          <a:prstGeom prst="rect">
            <a:avLst/>
          </a:prstGeom>
          <a:ln>
            <a:solidFill>
              <a:srgbClr val="2B73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latin typeface="Helvetica" panose="020B0604020202020204" pitchFamily="34" charset="0"/>
                <a:cs typeface="Helvetica" panose="020B0604020202020204" pitchFamily="34" charset="0"/>
              </a:rPr>
              <a:t>Incomplete</a:t>
            </a:r>
          </a:p>
        </p:txBody>
      </p:sp>
      <p:cxnSp>
        <p:nvCxnSpPr>
          <p:cNvPr id="30" name="Straight Arrow Connector 29">
            <a:extLst>
              <a:ext uri="{FF2B5EF4-FFF2-40B4-BE49-F238E27FC236}">
                <a16:creationId xmlns:a16="http://schemas.microsoft.com/office/drawing/2014/main" id="{262562E9-C6A6-47E8-B5AE-4AA982B898E9}"/>
              </a:ext>
            </a:extLst>
          </p:cNvPr>
          <p:cNvCxnSpPr>
            <a:cxnSpLocks/>
            <a:stCxn id="88" idx="3"/>
            <a:endCxn id="6" idx="1"/>
          </p:cNvCxnSpPr>
          <p:nvPr/>
        </p:nvCxnSpPr>
        <p:spPr>
          <a:xfrm>
            <a:off x="3428308" y="2230629"/>
            <a:ext cx="502398" cy="330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6" name="Straight Arrow Connector 55">
            <a:extLst>
              <a:ext uri="{FF2B5EF4-FFF2-40B4-BE49-F238E27FC236}">
                <a16:creationId xmlns:a16="http://schemas.microsoft.com/office/drawing/2014/main" id="{1EDC8098-F46A-4503-AC34-F85A53BAFDCD}"/>
              </a:ext>
            </a:extLst>
          </p:cNvPr>
          <p:cNvCxnSpPr>
            <a:cxnSpLocks/>
            <a:stCxn id="99" idx="3"/>
            <a:endCxn id="101" idx="1"/>
          </p:cNvCxnSpPr>
          <p:nvPr/>
        </p:nvCxnSpPr>
        <p:spPr>
          <a:xfrm>
            <a:off x="9112892" y="1900497"/>
            <a:ext cx="260462" cy="124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2" name="Rectangle 81">
            <a:extLst>
              <a:ext uri="{FF2B5EF4-FFF2-40B4-BE49-F238E27FC236}">
                <a16:creationId xmlns:a16="http://schemas.microsoft.com/office/drawing/2014/main" id="{793FA6B2-088A-458F-ACB5-DF70320B0D6F}"/>
              </a:ext>
            </a:extLst>
          </p:cNvPr>
          <p:cNvSpPr/>
          <p:nvPr/>
        </p:nvSpPr>
        <p:spPr>
          <a:xfrm>
            <a:off x="6047248" y="2530988"/>
            <a:ext cx="1433926" cy="520049"/>
          </a:xfrm>
          <a:prstGeom prst="rect">
            <a:avLst/>
          </a:prstGeom>
          <a:ln>
            <a:solidFill>
              <a:srgbClr val="2B73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latin typeface="Helvetica" panose="020B0604020202020204" pitchFamily="34" charset="0"/>
                <a:cs typeface="Helvetica" panose="020B0604020202020204" pitchFamily="34" charset="0"/>
              </a:rPr>
              <a:t>Complete</a:t>
            </a:r>
          </a:p>
        </p:txBody>
      </p:sp>
      <p:sp>
        <p:nvSpPr>
          <p:cNvPr id="88" name="Rectangle 87">
            <a:extLst>
              <a:ext uri="{FF2B5EF4-FFF2-40B4-BE49-F238E27FC236}">
                <a16:creationId xmlns:a16="http://schemas.microsoft.com/office/drawing/2014/main" id="{4D59681C-1C87-41D3-B5B2-7251C804CBF5}"/>
              </a:ext>
            </a:extLst>
          </p:cNvPr>
          <p:cNvSpPr/>
          <p:nvPr/>
        </p:nvSpPr>
        <p:spPr>
          <a:xfrm>
            <a:off x="1970706" y="1707064"/>
            <a:ext cx="1457602" cy="1047129"/>
          </a:xfrm>
          <a:prstGeom prst="rect">
            <a:avLst/>
          </a:prstGeom>
          <a:ln>
            <a:solidFill>
              <a:srgbClr val="2B73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tx1"/>
                </a:solidFill>
                <a:latin typeface="Helvetica" panose="020B0604020202020204" pitchFamily="34" charset="0"/>
                <a:cs typeface="Helvetica" panose="020B0604020202020204" pitchFamily="34" charset="0"/>
              </a:rPr>
              <a:t>STEP ONE:</a:t>
            </a:r>
          </a:p>
          <a:p>
            <a:pPr algn="ctr"/>
            <a:r>
              <a:rPr lang="en-US" sz="1200" dirty="0">
                <a:latin typeface="Helvetica" panose="020B0604020202020204" pitchFamily="34" charset="0"/>
                <a:cs typeface="Helvetica" panose="020B0604020202020204" pitchFamily="34" charset="0"/>
              </a:rPr>
              <a:t>CSI Registration</a:t>
            </a:r>
          </a:p>
          <a:p>
            <a:pPr algn="ctr"/>
            <a:r>
              <a:rPr lang="en-US" sz="1200" dirty="0">
                <a:latin typeface="Helvetica" panose="020B0604020202020204" pitchFamily="34" charset="0"/>
                <a:cs typeface="Helvetica" panose="020B0604020202020204" pitchFamily="34" charset="0"/>
              </a:rPr>
              <a:t>Submitted in CSI portal </a:t>
            </a:r>
          </a:p>
        </p:txBody>
      </p:sp>
      <p:sp>
        <p:nvSpPr>
          <p:cNvPr id="99" name="Rectangle 98">
            <a:extLst>
              <a:ext uri="{FF2B5EF4-FFF2-40B4-BE49-F238E27FC236}">
                <a16:creationId xmlns:a16="http://schemas.microsoft.com/office/drawing/2014/main" id="{EBE4C97B-E783-4182-8D32-AA910C146057}"/>
              </a:ext>
            </a:extLst>
          </p:cNvPr>
          <p:cNvSpPr/>
          <p:nvPr/>
        </p:nvSpPr>
        <p:spPr>
          <a:xfrm>
            <a:off x="7973642" y="1727104"/>
            <a:ext cx="1139250" cy="346785"/>
          </a:xfrm>
          <a:prstGeom prst="rect">
            <a:avLst/>
          </a:prstGeom>
          <a:ln>
            <a:solidFill>
              <a:srgbClr val="2B73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latin typeface="Helvetica" panose="020B0604020202020204" pitchFamily="34" charset="0"/>
                <a:cs typeface="Helvetica" panose="020B0604020202020204" pitchFamily="34" charset="0"/>
              </a:rPr>
              <a:t>Major</a:t>
            </a:r>
          </a:p>
        </p:txBody>
      </p:sp>
      <p:sp>
        <p:nvSpPr>
          <p:cNvPr id="100" name="Rectangle 99">
            <a:extLst>
              <a:ext uri="{FF2B5EF4-FFF2-40B4-BE49-F238E27FC236}">
                <a16:creationId xmlns:a16="http://schemas.microsoft.com/office/drawing/2014/main" id="{A5FBF9B2-8DF7-4946-914E-0AFA3B0B19E4}"/>
              </a:ext>
            </a:extLst>
          </p:cNvPr>
          <p:cNvSpPr/>
          <p:nvPr/>
        </p:nvSpPr>
        <p:spPr>
          <a:xfrm>
            <a:off x="7988175" y="2245278"/>
            <a:ext cx="1151132" cy="354373"/>
          </a:xfrm>
          <a:prstGeom prst="rect">
            <a:avLst/>
          </a:prstGeom>
          <a:ln>
            <a:solidFill>
              <a:srgbClr val="2B73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latin typeface="Helvetica" panose="020B0604020202020204" pitchFamily="34" charset="0"/>
                <a:cs typeface="Helvetica" panose="020B0604020202020204" pitchFamily="34" charset="0"/>
              </a:rPr>
              <a:t>Minor</a:t>
            </a:r>
          </a:p>
        </p:txBody>
      </p:sp>
      <p:sp>
        <p:nvSpPr>
          <p:cNvPr id="101" name="Rectangle 100">
            <a:extLst>
              <a:ext uri="{FF2B5EF4-FFF2-40B4-BE49-F238E27FC236}">
                <a16:creationId xmlns:a16="http://schemas.microsoft.com/office/drawing/2014/main" id="{9D4D93EE-3048-4C76-9293-D8D215EC9D6D}"/>
              </a:ext>
            </a:extLst>
          </p:cNvPr>
          <p:cNvSpPr/>
          <p:nvPr/>
        </p:nvSpPr>
        <p:spPr>
          <a:xfrm>
            <a:off x="9373354" y="1715794"/>
            <a:ext cx="1162092" cy="371890"/>
          </a:xfrm>
          <a:prstGeom prst="rect">
            <a:avLst/>
          </a:prstGeom>
          <a:ln>
            <a:solidFill>
              <a:srgbClr val="2B73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latin typeface="Helvetica" panose="020B0604020202020204" pitchFamily="34" charset="0"/>
                <a:cs typeface="Helvetica" panose="020B0604020202020204" pitchFamily="34" charset="0"/>
              </a:rPr>
              <a:t>Rejected</a:t>
            </a:r>
          </a:p>
        </p:txBody>
      </p:sp>
      <p:cxnSp>
        <p:nvCxnSpPr>
          <p:cNvPr id="119" name="Straight Arrow Connector 118">
            <a:extLst>
              <a:ext uri="{FF2B5EF4-FFF2-40B4-BE49-F238E27FC236}">
                <a16:creationId xmlns:a16="http://schemas.microsoft.com/office/drawing/2014/main" id="{6127C7E6-EC15-41BE-87D0-A8873C4E177A}"/>
              </a:ext>
            </a:extLst>
          </p:cNvPr>
          <p:cNvCxnSpPr>
            <a:cxnSpLocks/>
          </p:cNvCxnSpPr>
          <p:nvPr/>
        </p:nvCxnSpPr>
        <p:spPr>
          <a:xfrm>
            <a:off x="6766404" y="3026137"/>
            <a:ext cx="5118" cy="32550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47" name="Rectangle 146">
            <a:extLst>
              <a:ext uri="{FF2B5EF4-FFF2-40B4-BE49-F238E27FC236}">
                <a16:creationId xmlns:a16="http://schemas.microsoft.com/office/drawing/2014/main" id="{EAD301B8-094D-4124-8CAA-FA0C83F71C32}"/>
              </a:ext>
            </a:extLst>
          </p:cNvPr>
          <p:cNvSpPr/>
          <p:nvPr/>
        </p:nvSpPr>
        <p:spPr>
          <a:xfrm>
            <a:off x="7981951" y="2794553"/>
            <a:ext cx="1171145" cy="365125"/>
          </a:xfrm>
          <a:prstGeom prst="rect">
            <a:avLst/>
          </a:prstGeom>
          <a:ln>
            <a:solidFill>
              <a:srgbClr val="2B73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latin typeface="Helvetica" panose="020B0604020202020204" pitchFamily="34" charset="0"/>
                <a:cs typeface="Helvetica" panose="020B0604020202020204" pitchFamily="34" charset="0"/>
              </a:rPr>
              <a:t>Deficiencies Submitted</a:t>
            </a:r>
          </a:p>
        </p:txBody>
      </p:sp>
      <p:cxnSp>
        <p:nvCxnSpPr>
          <p:cNvPr id="160" name="Straight Arrow Connector 159">
            <a:extLst>
              <a:ext uri="{FF2B5EF4-FFF2-40B4-BE49-F238E27FC236}">
                <a16:creationId xmlns:a16="http://schemas.microsoft.com/office/drawing/2014/main" id="{8C42C1CE-6584-4731-BAFF-26FB91385B9F}"/>
              </a:ext>
            </a:extLst>
          </p:cNvPr>
          <p:cNvCxnSpPr>
            <a:cxnSpLocks/>
            <a:stCxn id="100" idx="2"/>
            <a:endCxn id="147" idx="0"/>
          </p:cNvCxnSpPr>
          <p:nvPr/>
        </p:nvCxnSpPr>
        <p:spPr>
          <a:xfrm>
            <a:off x="8563741" y="2599650"/>
            <a:ext cx="3782" cy="19490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8" name="Straight Arrow Connector 167">
            <a:extLst>
              <a:ext uri="{FF2B5EF4-FFF2-40B4-BE49-F238E27FC236}">
                <a16:creationId xmlns:a16="http://schemas.microsoft.com/office/drawing/2014/main" id="{5E789542-2A76-4387-8307-884AE62D9623}"/>
              </a:ext>
            </a:extLst>
          </p:cNvPr>
          <p:cNvCxnSpPr>
            <a:cxnSpLocks/>
            <a:stCxn id="176" idx="3"/>
            <a:endCxn id="170" idx="1"/>
          </p:cNvCxnSpPr>
          <p:nvPr/>
        </p:nvCxnSpPr>
        <p:spPr>
          <a:xfrm flipV="1">
            <a:off x="3410452" y="5215857"/>
            <a:ext cx="587951"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70" name="Rectangle 169">
            <a:extLst>
              <a:ext uri="{FF2B5EF4-FFF2-40B4-BE49-F238E27FC236}">
                <a16:creationId xmlns:a16="http://schemas.microsoft.com/office/drawing/2014/main" id="{0B128462-C68C-4A4F-9E18-8B391474A366}"/>
              </a:ext>
            </a:extLst>
          </p:cNvPr>
          <p:cNvSpPr/>
          <p:nvPr/>
        </p:nvSpPr>
        <p:spPr>
          <a:xfrm>
            <a:off x="3998403" y="4692292"/>
            <a:ext cx="1457517" cy="1047129"/>
          </a:xfrm>
          <a:prstGeom prst="rect">
            <a:avLst/>
          </a:prstGeom>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latin typeface="Helvetica" panose="020B0604020202020204" pitchFamily="34" charset="0"/>
                <a:cs typeface="Helvetica" panose="020B0604020202020204" pitchFamily="34" charset="0"/>
              </a:rPr>
              <a:t>Final As-Built Packet Reviewed for Completeness</a:t>
            </a:r>
          </a:p>
        </p:txBody>
      </p:sp>
      <p:cxnSp>
        <p:nvCxnSpPr>
          <p:cNvPr id="174" name="Connector: Elbow 173">
            <a:extLst>
              <a:ext uri="{FF2B5EF4-FFF2-40B4-BE49-F238E27FC236}">
                <a16:creationId xmlns:a16="http://schemas.microsoft.com/office/drawing/2014/main" id="{FE18C396-8B10-4615-B839-647966E6A165}"/>
              </a:ext>
            </a:extLst>
          </p:cNvPr>
          <p:cNvCxnSpPr>
            <a:cxnSpLocks/>
            <a:stCxn id="147" idx="2"/>
            <a:endCxn id="82" idx="3"/>
          </p:cNvCxnSpPr>
          <p:nvPr/>
        </p:nvCxnSpPr>
        <p:spPr>
          <a:xfrm rot="5400000" flipH="1">
            <a:off x="7840017" y="2432172"/>
            <a:ext cx="368665" cy="1086349"/>
          </a:xfrm>
          <a:prstGeom prst="bentConnector4">
            <a:avLst>
              <a:gd name="adj1" fmla="val -62008"/>
              <a:gd name="adj2" fmla="val 76951"/>
            </a:avLst>
          </a:prstGeom>
          <a:ln>
            <a:tailEnd type="triangle"/>
          </a:ln>
        </p:spPr>
        <p:style>
          <a:lnRef idx="1">
            <a:schemeClr val="accent1"/>
          </a:lnRef>
          <a:fillRef idx="0">
            <a:schemeClr val="accent1"/>
          </a:fillRef>
          <a:effectRef idx="0">
            <a:schemeClr val="accent1"/>
          </a:effectRef>
          <a:fontRef idx="minor">
            <a:schemeClr val="tx1"/>
          </a:fontRef>
        </p:style>
      </p:cxnSp>
      <p:sp>
        <p:nvSpPr>
          <p:cNvPr id="175" name="Rectangle 174">
            <a:extLst>
              <a:ext uri="{FF2B5EF4-FFF2-40B4-BE49-F238E27FC236}">
                <a16:creationId xmlns:a16="http://schemas.microsoft.com/office/drawing/2014/main" id="{12101DE4-7831-4190-AD07-9AA11B79FD30}"/>
              </a:ext>
            </a:extLst>
          </p:cNvPr>
          <p:cNvSpPr/>
          <p:nvPr/>
        </p:nvSpPr>
        <p:spPr>
          <a:xfrm>
            <a:off x="6046285" y="3354565"/>
            <a:ext cx="1448548" cy="495453"/>
          </a:xfrm>
          <a:prstGeom prst="rect">
            <a:avLst/>
          </a:prstGeom>
          <a:ln>
            <a:solidFill>
              <a:srgbClr val="2B73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latin typeface="Helvetica" panose="020B0604020202020204" pitchFamily="34" charset="0"/>
                <a:cs typeface="Helvetica" panose="020B0604020202020204" pitchFamily="34" charset="0"/>
              </a:rPr>
              <a:t>Pending Conditional Certification</a:t>
            </a:r>
          </a:p>
        </p:txBody>
      </p:sp>
      <p:sp>
        <p:nvSpPr>
          <p:cNvPr id="176" name="Rectangle 175">
            <a:extLst>
              <a:ext uri="{FF2B5EF4-FFF2-40B4-BE49-F238E27FC236}">
                <a16:creationId xmlns:a16="http://schemas.microsoft.com/office/drawing/2014/main" id="{7C68E8C4-46BE-4C0C-994D-EDEFC8FB4B17}"/>
              </a:ext>
            </a:extLst>
          </p:cNvPr>
          <p:cNvSpPr/>
          <p:nvPr/>
        </p:nvSpPr>
        <p:spPr>
          <a:xfrm>
            <a:off x="1952850" y="4692293"/>
            <a:ext cx="1457602" cy="1047129"/>
          </a:xfrm>
          <a:prstGeom prst="rect">
            <a:avLst/>
          </a:prstGeom>
          <a:ln>
            <a:solidFill>
              <a:srgbClr val="2B73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tx1"/>
                </a:solidFill>
                <a:latin typeface="Helvetica" panose="020B0604020202020204" pitchFamily="34" charset="0"/>
                <a:cs typeface="Helvetica" panose="020B0604020202020204" pitchFamily="34" charset="0"/>
              </a:rPr>
              <a:t>STEP TWO:</a:t>
            </a:r>
          </a:p>
          <a:p>
            <a:pPr algn="ctr"/>
            <a:r>
              <a:rPr lang="en-US" sz="1200" dirty="0">
                <a:solidFill>
                  <a:schemeClr val="bg1"/>
                </a:solidFill>
                <a:latin typeface="Helvetica" panose="020B0604020202020204" pitchFamily="34" charset="0"/>
                <a:cs typeface="Helvetica" panose="020B0604020202020204" pitchFamily="34" charset="0"/>
              </a:rPr>
              <a:t>Final As- Built Submitted in CSI portal </a:t>
            </a:r>
            <a:br>
              <a:rPr lang="en-US" sz="1200" dirty="0">
                <a:solidFill>
                  <a:schemeClr val="bg1"/>
                </a:solidFill>
                <a:latin typeface="Helvetica" panose="020B0604020202020204" pitchFamily="34" charset="0"/>
                <a:cs typeface="Helvetica" panose="020B0604020202020204" pitchFamily="34" charset="0"/>
              </a:rPr>
            </a:br>
            <a:r>
              <a:rPr lang="en-US" sz="1100" dirty="0">
                <a:solidFill>
                  <a:schemeClr val="bg1"/>
                </a:solidFill>
                <a:latin typeface="Helvetica" panose="020B0604020202020204" pitchFamily="34" charset="0"/>
                <a:cs typeface="Helvetica" panose="020B0604020202020204" pitchFamily="34" charset="0"/>
              </a:rPr>
              <a:t>(Prior to expiration)</a:t>
            </a:r>
          </a:p>
        </p:txBody>
      </p:sp>
      <p:sp>
        <p:nvSpPr>
          <p:cNvPr id="177" name="Rectangle 176">
            <a:extLst>
              <a:ext uri="{FF2B5EF4-FFF2-40B4-BE49-F238E27FC236}">
                <a16:creationId xmlns:a16="http://schemas.microsoft.com/office/drawing/2014/main" id="{D99F95FE-07CC-44E2-9074-F0B84FA5CA19}"/>
              </a:ext>
            </a:extLst>
          </p:cNvPr>
          <p:cNvSpPr/>
          <p:nvPr/>
        </p:nvSpPr>
        <p:spPr>
          <a:xfrm>
            <a:off x="4311627" y="3350623"/>
            <a:ext cx="1448548" cy="495453"/>
          </a:xfrm>
          <a:prstGeom prst="rect">
            <a:avLst/>
          </a:prstGeom>
          <a:ln>
            <a:solidFill>
              <a:srgbClr val="2B73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latin typeface="Helvetica" panose="020B0604020202020204" pitchFamily="34" charset="0"/>
                <a:cs typeface="Helvetica" panose="020B0604020202020204" pitchFamily="34" charset="0"/>
              </a:rPr>
              <a:t>NJDEP Review</a:t>
            </a:r>
          </a:p>
        </p:txBody>
      </p:sp>
      <p:cxnSp>
        <p:nvCxnSpPr>
          <p:cNvPr id="178" name="Straight Arrow Connector 177">
            <a:extLst>
              <a:ext uri="{FF2B5EF4-FFF2-40B4-BE49-F238E27FC236}">
                <a16:creationId xmlns:a16="http://schemas.microsoft.com/office/drawing/2014/main" id="{1824EA17-5B98-413A-90F9-73E12101E943}"/>
              </a:ext>
            </a:extLst>
          </p:cNvPr>
          <p:cNvCxnSpPr>
            <a:cxnSpLocks/>
            <a:stCxn id="175" idx="1"/>
            <a:endCxn id="177" idx="3"/>
          </p:cNvCxnSpPr>
          <p:nvPr/>
        </p:nvCxnSpPr>
        <p:spPr>
          <a:xfrm flipH="1" flipV="1">
            <a:off x="5760175" y="3598350"/>
            <a:ext cx="286110" cy="394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01" name="Rectangle 200">
            <a:extLst>
              <a:ext uri="{FF2B5EF4-FFF2-40B4-BE49-F238E27FC236}">
                <a16:creationId xmlns:a16="http://schemas.microsoft.com/office/drawing/2014/main" id="{80AC46B5-01C4-413C-B660-458A22AB2234}"/>
              </a:ext>
            </a:extLst>
          </p:cNvPr>
          <p:cNvSpPr/>
          <p:nvPr/>
        </p:nvSpPr>
        <p:spPr>
          <a:xfrm>
            <a:off x="6050858" y="4604111"/>
            <a:ext cx="1433926" cy="520049"/>
          </a:xfrm>
          <a:prstGeom prst="rect">
            <a:avLst/>
          </a:prstGeom>
          <a:ln>
            <a:solidFill>
              <a:srgbClr val="2B73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latin typeface="Helvetica" panose="020B0604020202020204" pitchFamily="34" charset="0"/>
                <a:cs typeface="Helvetica" panose="020B0604020202020204" pitchFamily="34" charset="0"/>
              </a:rPr>
              <a:t>Incomplete</a:t>
            </a:r>
          </a:p>
        </p:txBody>
      </p:sp>
      <p:sp>
        <p:nvSpPr>
          <p:cNvPr id="202" name="Rectangle 201">
            <a:extLst>
              <a:ext uri="{FF2B5EF4-FFF2-40B4-BE49-F238E27FC236}">
                <a16:creationId xmlns:a16="http://schemas.microsoft.com/office/drawing/2014/main" id="{86372D94-56B4-4E4B-BF98-FD7E0DD82298}"/>
              </a:ext>
            </a:extLst>
          </p:cNvPr>
          <p:cNvSpPr/>
          <p:nvPr/>
        </p:nvSpPr>
        <p:spPr>
          <a:xfrm>
            <a:off x="6051076" y="5371761"/>
            <a:ext cx="1433926" cy="520049"/>
          </a:xfrm>
          <a:prstGeom prst="rect">
            <a:avLst/>
          </a:prstGeom>
          <a:ln>
            <a:solidFill>
              <a:srgbClr val="2B73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latin typeface="Helvetica" panose="020B0604020202020204" pitchFamily="34" charset="0"/>
                <a:cs typeface="Helvetica" panose="020B0604020202020204" pitchFamily="34" charset="0"/>
              </a:rPr>
              <a:t>Complete</a:t>
            </a:r>
          </a:p>
        </p:txBody>
      </p:sp>
      <p:sp>
        <p:nvSpPr>
          <p:cNvPr id="212" name="Rectangle 211">
            <a:extLst>
              <a:ext uri="{FF2B5EF4-FFF2-40B4-BE49-F238E27FC236}">
                <a16:creationId xmlns:a16="http://schemas.microsoft.com/office/drawing/2014/main" id="{032B6DE3-EBFB-4A76-83A6-6551F099BB75}"/>
              </a:ext>
            </a:extLst>
          </p:cNvPr>
          <p:cNvSpPr/>
          <p:nvPr/>
        </p:nvSpPr>
        <p:spPr>
          <a:xfrm>
            <a:off x="7965334" y="4675081"/>
            <a:ext cx="1155866" cy="371987"/>
          </a:xfrm>
          <a:prstGeom prst="rect">
            <a:avLst/>
          </a:prstGeom>
          <a:solidFill>
            <a:schemeClr val="accent1"/>
          </a:solidFill>
          <a:ln>
            <a:solidFill>
              <a:srgbClr val="2B73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latin typeface="Helvetica" panose="020B0604020202020204" pitchFamily="34" charset="0"/>
                <a:cs typeface="Helvetica" panose="020B0604020202020204" pitchFamily="34" charset="0"/>
              </a:rPr>
              <a:t>Email Sent for Missing Info</a:t>
            </a:r>
          </a:p>
        </p:txBody>
      </p:sp>
      <p:sp>
        <p:nvSpPr>
          <p:cNvPr id="214" name="Rectangle 213">
            <a:extLst>
              <a:ext uri="{FF2B5EF4-FFF2-40B4-BE49-F238E27FC236}">
                <a16:creationId xmlns:a16="http://schemas.microsoft.com/office/drawing/2014/main" id="{0E4C21B1-4C8D-418D-A289-E5768F5F10C1}"/>
              </a:ext>
            </a:extLst>
          </p:cNvPr>
          <p:cNvSpPr/>
          <p:nvPr/>
        </p:nvSpPr>
        <p:spPr>
          <a:xfrm>
            <a:off x="9314125" y="4691399"/>
            <a:ext cx="1162092" cy="371890"/>
          </a:xfrm>
          <a:prstGeom prst="rect">
            <a:avLst/>
          </a:prstGeom>
          <a:solidFill>
            <a:schemeClr val="accent1"/>
          </a:solidFill>
          <a:ln>
            <a:solidFill>
              <a:srgbClr val="2B73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latin typeface="Helvetica" panose="020B0604020202020204" pitchFamily="34" charset="0"/>
                <a:cs typeface="Helvetica" panose="020B0604020202020204" pitchFamily="34" charset="0"/>
              </a:rPr>
              <a:t>Missing Info Submitted</a:t>
            </a:r>
          </a:p>
        </p:txBody>
      </p:sp>
      <p:sp>
        <p:nvSpPr>
          <p:cNvPr id="220" name="Rectangle 219">
            <a:extLst>
              <a:ext uri="{FF2B5EF4-FFF2-40B4-BE49-F238E27FC236}">
                <a16:creationId xmlns:a16="http://schemas.microsoft.com/office/drawing/2014/main" id="{D14D7613-E68E-4DFC-B9C9-0FC3B7377459}"/>
              </a:ext>
            </a:extLst>
          </p:cNvPr>
          <p:cNvSpPr/>
          <p:nvPr/>
        </p:nvSpPr>
        <p:spPr>
          <a:xfrm>
            <a:off x="7969431" y="5417380"/>
            <a:ext cx="1164288" cy="417252"/>
          </a:xfrm>
          <a:prstGeom prst="rect">
            <a:avLst/>
          </a:prstGeom>
          <a:solidFill>
            <a:srgbClr val="92D050"/>
          </a:solidFill>
          <a:ln>
            <a:solidFill>
              <a:srgbClr val="2B73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latin typeface="Helvetica" panose="020B0604020202020204" pitchFamily="34" charset="0"/>
                <a:cs typeface="Helvetica" panose="020B0604020202020204" pitchFamily="34" charset="0"/>
              </a:rPr>
              <a:t>Selected for Inspection</a:t>
            </a:r>
          </a:p>
        </p:txBody>
      </p:sp>
      <p:sp>
        <p:nvSpPr>
          <p:cNvPr id="221" name="Rectangle 220">
            <a:extLst>
              <a:ext uri="{FF2B5EF4-FFF2-40B4-BE49-F238E27FC236}">
                <a16:creationId xmlns:a16="http://schemas.microsoft.com/office/drawing/2014/main" id="{7F06E08F-5F82-411D-9F1C-0B85FE13FF94}"/>
              </a:ext>
            </a:extLst>
          </p:cNvPr>
          <p:cNvSpPr/>
          <p:nvPr/>
        </p:nvSpPr>
        <p:spPr>
          <a:xfrm>
            <a:off x="9469627" y="5720926"/>
            <a:ext cx="1179565" cy="364120"/>
          </a:xfrm>
          <a:prstGeom prst="rect">
            <a:avLst/>
          </a:prstGeom>
          <a:solidFill>
            <a:srgbClr val="92D050"/>
          </a:solidFill>
          <a:ln>
            <a:solidFill>
              <a:srgbClr val="2B73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latin typeface="Helvetica" panose="020B0604020202020204" pitchFamily="34" charset="0"/>
                <a:cs typeface="Helvetica" panose="020B0604020202020204" pitchFamily="34" charset="0"/>
              </a:rPr>
              <a:t>Passed Inspection</a:t>
            </a:r>
          </a:p>
        </p:txBody>
      </p:sp>
      <p:cxnSp>
        <p:nvCxnSpPr>
          <p:cNvPr id="225" name="Straight Arrow Connector 224">
            <a:extLst>
              <a:ext uri="{FF2B5EF4-FFF2-40B4-BE49-F238E27FC236}">
                <a16:creationId xmlns:a16="http://schemas.microsoft.com/office/drawing/2014/main" id="{7A0E395D-2718-4253-80DA-F3CC6A7EDE8D}"/>
              </a:ext>
            </a:extLst>
          </p:cNvPr>
          <p:cNvCxnSpPr>
            <a:cxnSpLocks/>
          </p:cNvCxnSpPr>
          <p:nvPr/>
        </p:nvCxnSpPr>
        <p:spPr>
          <a:xfrm>
            <a:off x="7467115" y="5607462"/>
            <a:ext cx="49778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26" name="Straight Arrow Connector 225">
            <a:extLst>
              <a:ext uri="{FF2B5EF4-FFF2-40B4-BE49-F238E27FC236}">
                <a16:creationId xmlns:a16="http://schemas.microsoft.com/office/drawing/2014/main" id="{E97B4444-DC29-4014-849E-224A0316E62C}"/>
              </a:ext>
            </a:extLst>
          </p:cNvPr>
          <p:cNvCxnSpPr>
            <a:cxnSpLocks/>
            <a:stCxn id="212" idx="3"/>
          </p:cNvCxnSpPr>
          <p:nvPr/>
        </p:nvCxnSpPr>
        <p:spPr>
          <a:xfrm flipV="1">
            <a:off x="9121200" y="4850592"/>
            <a:ext cx="180410" cy="1048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27" name="Straight Arrow Connector 226">
            <a:extLst>
              <a:ext uri="{FF2B5EF4-FFF2-40B4-BE49-F238E27FC236}">
                <a16:creationId xmlns:a16="http://schemas.microsoft.com/office/drawing/2014/main" id="{751D4C63-0F07-421D-9516-F2786B4DACFC}"/>
              </a:ext>
            </a:extLst>
          </p:cNvPr>
          <p:cNvCxnSpPr>
            <a:cxnSpLocks/>
          </p:cNvCxnSpPr>
          <p:nvPr/>
        </p:nvCxnSpPr>
        <p:spPr>
          <a:xfrm>
            <a:off x="7460712" y="4861075"/>
            <a:ext cx="502394" cy="611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61" name="Rectangle 260">
            <a:extLst>
              <a:ext uri="{FF2B5EF4-FFF2-40B4-BE49-F238E27FC236}">
                <a16:creationId xmlns:a16="http://schemas.microsoft.com/office/drawing/2014/main" id="{0B4C7C18-5402-42E6-B635-25550DD2DB4A}"/>
              </a:ext>
            </a:extLst>
          </p:cNvPr>
          <p:cNvSpPr/>
          <p:nvPr/>
        </p:nvSpPr>
        <p:spPr>
          <a:xfrm>
            <a:off x="9469627" y="5214780"/>
            <a:ext cx="1120627" cy="389954"/>
          </a:xfrm>
          <a:prstGeom prst="rect">
            <a:avLst/>
          </a:prstGeom>
          <a:solidFill>
            <a:srgbClr val="92D050"/>
          </a:solidFill>
          <a:ln>
            <a:solidFill>
              <a:srgbClr val="2B73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latin typeface="Helvetica" panose="020B0604020202020204" pitchFamily="34" charset="0"/>
                <a:cs typeface="Helvetica" panose="020B0604020202020204" pitchFamily="34" charset="0"/>
              </a:rPr>
              <a:t>Failed Inspection</a:t>
            </a:r>
          </a:p>
        </p:txBody>
      </p:sp>
      <p:cxnSp>
        <p:nvCxnSpPr>
          <p:cNvPr id="289" name="Connector: Elbow 288">
            <a:extLst>
              <a:ext uri="{FF2B5EF4-FFF2-40B4-BE49-F238E27FC236}">
                <a16:creationId xmlns:a16="http://schemas.microsoft.com/office/drawing/2014/main" id="{2BFFA705-1496-40D2-AB26-FFD7F5003B6C}"/>
              </a:ext>
            </a:extLst>
          </p:cNvPr>
          <p:cNvCxnSpPr>
            <a:stCxn id="6" idx="3"/>
            <a:endCxn id="9" idx="1"/>
          </p:cNvCxnSpPr>
          <p:nvPr/>
        </p:nvCxnSpPr>
        <p:spPr>
          <a:xfrm flipV="1">
            <a:off x="5388224" y="1920871"/>
            <a:ext cx="603821" cy="313064"/>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1" name="Connector: Elbow 290">
            <a:extLst>
              <a:ext uri="{FF2B5EF4-FFF2-40B4-BE49-F238E27FC236}">
                <a16:creationId xmlns:a16="http://schemas.microsoft.com/office/drawing/2014/main" id="{2578C06D-CF30-42C3-B453-6263B7033069}"/>
              </a:ext>
            </a:extLst>
          </p:cNvPr>
          <p:cNvCxnSpPr>
            <a:stCxn id="6" idx="3"/>
            <a:endCxn id="82" idx="1"/>
          </p:cNvCxnSpPr>
          <p:nvPr/>
        </p:nvCxnSpPr>
        <p:spPr>
          <a:xfrm>
            <a:off x="5388224" y="2233936"/>
            <a:ext cx="659025" cy="557077"/>
          </a:xfrm>
          <a:prstGeom prst="bentConnector3">
            <a:avLst>
              <a:gd name="adj1" fmla="val 45879"/>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4" name="Connector: Elbow 293">
            <a:extLst>
              <a:ext uri="{FF2B5EF4-FFF2-40B4-BE49-F238E27FC236}">
                <a16:creationId xmlns:a16="http://schemas.microsoft.com/office/drawing/2014/main" id="{3D74BB0E-C358-429F-9252-F6500A2E1556}"/>
              </a:ext>
            </a:extLst>
          </p:cNvPr>
          <p:cNvCxnSpPr>
            <a:cxnSpLocks/>
            <a:stCxn id="9" idx="3"/>
            <a:endCxn id="100" idx="1"/>
          </p:cNvCxnSpPr>
          <p:nvPr/>
        </p:nvCxnSpPr>
        <p:spPr>
          <a:xfrm>
            <a:off x="7481173" y="1920872"/>
            <a:ext cx="507002" cy="501593"/>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6" name="Straight Arrow Connector 295">
            <a:extLst>
              <a:ext uri="{FF2B5EF4-FFF2-40B4-BE49-F238E27FC236}">
                <a16:creationId xmlns:a16="http://schemas.microsoft.com/office/drawing/2014/main" id="{C3032469-2F1C-4EB6-883F-49E93D6A696E}"/>
              </a:ext>
            </a:extLst>
          </p:cNvPr>
          <p:cNvCxnSpPr>
            <a:cxnSpLocks/>
          </p:cNvCxnSpPr>
          <p:nvPr/>
        </p:nvCxnSpPr>
        <p:spPr>
          <a:xfrm>
            <a:off x="3428307" y="2230628"/>
            <a:ext cx="502398" cy="330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7" name="Straight Arrow Connector 296">
            <a:extLst>
              <a:ext uri="{FF2B5EF4-FFF2-40B4-BE49-F238E27FC236}">
                <a16:creationId xmlns:a16="http://schemas.microsoft.com/office/drawing/2014/main" id="{0D4A0447-E4FD-40E3-BDA1-6C03ADA32ED0}"/>
              </a:ext>
            </a:extLst>
          </p:cNvPr>
          <p:cNvCxnSpPr>
            <a:cxnSpLocks/>
          </p:cNvCxnSpPr>
          <p:nvPr/>
        </p:nvCxnSpPr>
        <p:spPr>
          <a:xfrm>
            <a:off x="7483475" y="1917991"/>
            <a:ext cx="502398" cy="330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7" name="Connector: Elbow 56">
            <a:extLst>
              <a:ext uri="{FF2B5EF4-FFF2-40B4-BE49-F238E27FC236}">
                <a16:creationId xmlns:a16="http://schemas.microsoft.com/office/drawing/2014/main" id="{D870A1BE-292E-4C56-884A-553C4C6AC4DB}"/>
              </a:ext>
            </a:extLst>
          </p:cNvPr>
          <p:cNvCxnSpPr/>
          <p:nvPr/>
        </p:nvCxnSpPr>
        <p:spPr>
          <a:xfrm flipV="1">
            <a:off x="5435115" y="4823502"/>
            <a:ext cx="603821" cy="313064"/>
          </a:xfrm>
          <a:prstGeom prst="bentConnector3">
            <a:avLst>
              <a:gd name="adj1" fmla="val 4388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8" name="Connector: Elbow 57">
            <a:extLst>
              <a:ext uri="{FF2B5EF4-FFF2-40B4-BE49-F238E27FC236}">
                <a16:creationId xmlns:a16="http://schemas.microsoft.com/office/drawing/2014/main" id="{BA6F784D-A08A-4E51-899E-DC9439B5AC51}"/>
              </a:ext>
            </a:extLst>
          </p:cNvPr>
          <p:cNvCxnSpPr/>
          <p:nvPr/>
        </p:nvCxnSpPr>
        <p:spPr>
          <a:xfrm>
            <a:off x="5402790" y="5136567"/>
            <a:ext cx="659025" cy="557077"/>
          </a:xfrm>
          <a:prstGeom prst="bentConnector3">
            <a:avLst>
              <a:gd name="adj1" fmla="val 45879"/>
            </a:avLst>
          </a:prstGeom>
          <a:ln>
            <a:tailEnd type="triangle"/>
          </a:ln>
        </p:spPr>
        <p:style>
          <a:lnRef idx="1">
            <a:schemeClr val="accent1"/>
          </a:lnRef>
          <a:fillRef idx="0">
            <a:schemeClr val="accent1"/>
          </a:fillRef>
          <a:effectRef idx="0">
            <a:schemeClr val="accent1"/>
          </a:effectRef>
          <a:fontRef idx="minor">
            <a:schemeClr val="tx1"/>
          </a:fontRef>
        </p:style>
      </p:cxnSp>
      <p:sp>
        <p:nvSpPr>
          <p:cNvPr id="59" name="Rectangle: Rounded Corners 58">
            <a:extLst>
              <a:ext uri="{FF2B5EF4-FFF2-40B4-BE49-F238E27FC236}">
                <a16:creationId xmlns:a16="http://schemas.microsoft.com/office/drawing/2014/main" id="{6A854EDA-4381-4DB2-851D-EE4B0DC14093}"/>
              </a:ext>
            </a:extLst>
          </p:cNvPr>
          <p:cNvSpPr/>
          <p:nvPr/>
        </p:nvSpPr>
        <p:spPr>
          <a:xfrm>
            <a:off x="9469627" y="2905683"/>
            <a:ext cx="1090730" cy="507990"/>
          </a:xfrm>
          <a:prstGeom prst="roundRect">
            <a:avLst>
              <a:gd name="adj" fmla="val 16667"/>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latin typeface="Helvetica" panose="020B0604020202020204" pitchFamily="34" charset="0"/>
                <a:cs typeface="Helvetica" panose="020B0604020202020204" pitchFamily="34" charset="0"/>
              </a:rPr>
              <a:t>Rules  allow 7 business days to submit deficiencies</a:t>
            </a:r>
          </a:p>
        </p:txBody>
      </p:sp>
      <p:sp>
        <p:nvSpPr>
          <p:cNvPr id="17" name="Rectangle 16">
            <a:extLst>
              <a:ext uri="{FF2B5EF4-FFF2-40B4-BE49-F238E27FC236}">
                <a16:creationId xmlns:a16="http://schemas.microsoft.com/office/drawing/2014/main" id="{0C32BF73-E358-7A5C-2999-682F1F3963EB}"/>
              </a:ext>
            </a:extLst>
          </p:cNvPr>
          <p:cNvSpPr/>
          <p:nvPr/>
        </p:nvSpPr>
        <p:spPr>
          <a:xfrm>
            <a:off x="7290149" y="6036080"/>
            <a:ext cx="1889474" cy="707856"/>
          </a:xfrm>
          <a:prstGeom prst="rect">
            <a:avLst/>
          </a:prstGeom>
          <a:solidFill>
            <a:srgbClr val="92D050"/>
          </a:solidFill>
          <a:ln>
            <a:solidFill>
              <a:srgbClr val="2B73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latin typeface="Helvetica" panose="020B0604020202020204" pitchFamily="34" charset="0"/>
                <a:cs typeface="Helvetica" panose="020B0604020202020204" pitchFamily="34" charset="0"/>
              </a:rPr>
              <a:t>Project ID or NJ Certification Number Issued</a:t>
            </a:r>
          </a:p>
        </p:txBody>
      </p:sp>
      <p:sp>
        <p:nvSpPr>
          <p:cNvPr id="18" name="Rectangle 17">
            <a:extLst>
              <a:ext uri="{FF2B5EF4-FFF2-40B4-BE49-F238E27FC236}">
                <a16:creationId xmlns:a16="http://schemas.microsoft.com/office/drawing/2014/main" id="{E34509F0-384B-9180-FF44-6A3178CF7647}"/>
              </a:ext>
            </a:extLst>
          </p:cNvPr>
          <p:cNvSpPr/>
          <p:nvPr/>
        </p:nvSpPr>
        <p:spPr>
          <a:xfrm>
            <a:off x="10809954" y="5201131"/>
            <a:ext cx="1179565" cy="417252"/>
          </a:xfrm>
          <a:prstGeom prst="rect">
            <a:avLst/>
          </a:prstGeom>
          <a:solidFill>
            <a:srgbClr val="92D050"/>
          </a:solidFill>
          <a:ln>
            <a:solidFill>
              <a:srgbClr val="2B73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latin typeface="Helvetica" panose="020B0604020202020204" pitchFamily="34" charset="0"/>
                <a:cs typeface="Helvetica" panose="020B0604020202020204" pitchFamily="34" charset="0"/>
              </a:rPr>
              <a:t>Corrections</a:t>
            </a:r>
          </a:p>
        </p:txBody>
      </p:sp>
      <p:cxnSp>
        <p:nvCxnSpPr>
          <p:cNvPr id="25" name="Connector: Elbow 24">
            <a:extLst>
              <a:ext uri="{FF2B5EF4-FFF2-40B4-BE49-F238E27FC236}">
                <a16:creationId xmlns:a16="http://schemas.microsoft.com/office/drawing/2014/main" id="{76C3F5D8-7242-7130-9C33-4707399882DE}"/>
              </a:ext>
            </a:extLst>
          </p:cNvPr>
          <p:cNvCxnSpPr>
            <a:cxnSpLocks/>
            <a:stCxn id="220" idx="3"/>
            <a:endCxn id="261" idx="1"/>
          </p:cNvCxnSpPr>
          <p:nvPr/>
        </p:nvCxnSpPr>
        <p:spPr>
          <a:xfrm flipV="1">
            <a:off x="9133719" y="5409757"/>
            <a:ext cx="335908" cy="216249"/>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 name="Connector: Elbow 25">
            <a:extLst>
              <a:ext uri="{FF2B5EF4-FFF2-40B4-BE49-F238E27FC236}">
                <a16:creationId xmlns:a16="http://schemas.microsoft.com/office/drawing/2014/main" id="{5F79DEFB-C951-FCC7-B3B2-EB30DA282CF5}"/>
              </a:ext>
            </a:extLst>
          </p:cNvPr>
          <p:cNvCxnSpPr>
            <a:cxnSpLocks/>
            <a:endCxn id="221" idx="1"/>
          </p:cNvCxnSpPr>
          <p:nvPr/>
        </p:nvCxnSpPr>
        <p:spPr>
          <a:xfrm rot="16200000" flipH="1">
            <a:off x="9243197" y="5676556"/>
            <a:ext cx="297358" cy="155502"/>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a:extLst>
              <a:ext uri="{FF2B5EF4-FFF2-40B4-BE49-F238E27FC236}">
                <a16:creationId xmlns:a16="http://schemas.microsoft.com/office/drawing/2014/main" id="{C3A99791-8E14-BD44-831C-22FD45A88D84}"/>
              </a:ext>
            </a:extLst>
          </p:cNvPr>
          <p:cNvCxnSpPr>
            <a:cxnSpLocks/>
            <a:stCxn id="261" idx="3"/>
          </p:cNvCxnSpPr>
          <p:nvPr/>
        </p:nvCxnSpPr>
        <p:spPr>
          <a:xfrm>
            <a:off x="10590254" y="5409757"/>
            <a:ext cx="196153"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3" name="Connector: Elbow 32">
            <a:extLst>
              <a:ext uri="{FF2B5EF4-FFF2-40B4-BE49-F238E27FC236}">
                <a16:creationId xmlns:a16="http://schemas.microsoft.com/office/drawing/2014/main" id="{5B9FA82A-3C00-52BB-3D5F-E31AB000C7D1}"/>
              </a:ext>
            </a:extLst>
          </p:cNvPr>
          <p:cNvCxnSpPr>
            <a:cxnSpLocks/>
            <a:stCxn id="18" idx="2"/>
            <a:endCxn id="221" idx="3"/>
          </p:cNvCxnSpPr>
          <p:nvPr/>
        </p:nvCxnSpPr>
        <p:spPr>
          <a:xfrm rot="5400000">
            <a:off x="10882164" y="5385412"/>
            <a:ext cx="284603" cy="750545"/>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7" name="Connector: Elbow 36">
            <a:extLst>
              <a:ext uri="{FF2B5EF4-FFF2-40B4-BE49-F238E27FC236}">
                <a16:creationId xmlns:a16="http://schemas.microsoft.com/office/drawing/2014/main" id="{1776840F-9317-6254-C759-434D64CEB283}"/>
              </a:ext>
            </a:extLst>
          </p:cNvPr>
          <p:cNvCxnSpPr>
            <a:cxnSpLocks/>
            <a:stCxn id="221" idx="2"/>
            <a:endCxn id="17" idx="3"/>
          </p:cNvCxnSpPr>
          <p:nvPr/>
        </p:nvCxnSpPr>
        <p:spPr>
          <a:xfrm rot="5400000">
            <a:off x="9467036" y="5797634"/>
            <a:ext cx="304962" cy="879787"/>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sp>
        <p:nvSpPr>
          <p:cNvPr id="41" name="TextBox 40">
            <a:extLst>
              <a:ext uri="{FF2B5EF4-FFF2-40B4-BE49-F238E27FC236}">
                <a16:creationId xmlns:a16="http://schemas.microsoft.com/office/drawing/2014/main" id="{FCA5C3B0-3386-BF35-A34F-1DC45B900712}"/>
              </a:ext>
            </a:extLst>
          </p:cNvPr>
          <p:cNvSpPr txBox="1"/>
          <p:nvPr/>
        </p:nvSpPr>
        <p:spPr>
          <a:xfrm>
            <a:off x="10364337" y="6116472"/>
            <a:ext cx="2070800" cy="738664"/>
          </a:xfrm>
          <a:prstGeom prst="rect">
            <a:avLst/>
          </a:prstGeom>
          <a:noFill/>
        </p:spPr>
        <p:txBody>
          <a:bodyPr wrap="square" rtlCol="0">
            <a:spAutoFit/>
          </a:bodyPr>
          <a:lstStyle/>
          <a:p>
            <a:r>
              <a:rPr lang="en-US" sz="1400" dirty="0">
                <a:solidFill>
                  <a:srgbClr val="002060"/>
                </a:solidFill>
                <a:latin typeface="Helvetica" panose="020B0604020202020204" pitchFamily="34" charset="0"/>
                <a:cs typeface="Helvetica" panose="020B0604020202020204" pitchFamily="34" charset="0"/>
              </a:rPr>
              <a:t>Eligible CSI solar facilities will be inspected at 100%</a:t>
            </a:r>
          </a:p>
        </p:txBody>
      </p:sp>
      <p:sp>
        <p:nvSpPr>
          <p:cNvPr id="2" name="Rectangle 1">
            <a:extLst>
              <a:ext uri="{FF2B5EF4-FFF2-40B4-BE49-F238E27FC236}">
                <a16:creationId xmlns:a16="http://schemas.microsoft.com/office/drawing/2014/main" id="{B1161E6D-2526-1A0B-5F4E-D9A980867F0D}"/>
              </a:ext>
            </a:extLst>
          </p:cNvPr>
          <p:cNvSpPr/>
          <p:nvPr/>
        </p:nvSpPr>
        <p:spPr>
          <a:xfrm>
            <a:off x="2645531" y="3339554"/>
            <a:ext cx="1448548" cy="495453"/>
          </a:xfrm>
          <a:prstGeom prst="rect">
            <a:avLst/>
          </a:prstGeom>
          <a:ln>
            <a:solidFill>
              <a:srgbClr val="2B73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latin typeface="Helvetica" panose="020B0604020202020204" pitchFamily="34" charset="0"/>
                <a:cs typeface="Helvetica" panose="020B0604020202020204" pitchFamily="34" charset="0"/>
              </a:rPr>
              <a:t>Board Order</a:t>
            </a:r>
          </a:p>
        </p:txBody>
      </p:sp>
      <p:sp>
        <p:nvSpPr>
          <p:cNvPr id="21" name="Rectangle 20">
            <a:extLst>
              <a:ext uri="{FF2B5EF4-FFF2-40B4-BE49-F238E27FC236}">
                <a16:creationId xmlns:a16="http://schemas.microsoft.com/office/drawing/2014/main" id="{D16A2D86-0430-DB7D-1260-0AA883FB90BC}"/>
              </a:ext>
            </a:extLst>
          </p:cNvPr>
          <p:cNvSpPr/>
          <p:nvPr/>
        </p:nvSpPr>
        <p:spPr>
          <a:xfrm>
            <a:off x="987132" y="3350623"/>
            <a:ext cx="1448548" cy="495453"/>
          </a:xfrm>
          <a:prstGeom prst="rect">
            <a:avLst/>
          </a:prstGeom>
          <a:ln>
            <a:solidFill>
              <a:srgbClr val="2B73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latin typeface="Helvetica" panose="020B0604020202020204" pitchFamily="34" charset="0"/>
                <a:cs typeface="Helvetica" panose="020B0604020202020204" pitchFamily="34" charset="0"/>
              </a:rPr>
              <a:t>Conditional Certification</a:t>
            </a:r>
          </a:p>
        </p:txBody>
      </p:sp>
      <p:sp>
        <p:nvSpPr>
          <p:cNvPr id="22" name="Rectangle 21">
            <a:extLst>
              <a:ext uri="{FF2B5EF4-FFF2-40B4-BE49-F238E27FC236}">
                <a16:creationId xmlns:a16="http://schemas.microsoft.com/office/drawing/2014/main" id="{A9A7DE27-4A79-C1BD-8586-25D9B9255C98}"/>
              </a:ext>
            </a:extLst>
          </p:cNvPr>
          <p:cNvSpPr/>
          <p:nvPr/>
        </p:nvSpPr>
        <p:spPr>
          <a:xfrm>
            <a:off x="236068" y="4400281"/>
            <a:ext cx="1448548" cy="495453"/>
          </a:xfrm>
          <a:prstGeom prst="rect">
            <a:avLst/>
          </a:prstGeom>
          <a:ln>
            <a:solidFill>
              <a:srgbClr val="2B73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latin typeface="Helvetica" panose="020B0604020202020204" pitchFamily="34" charset="0"/>
                <a:cs typeface="Helvetica" panose="020B0604020202020204" pitchFamily="34" charset="0"/>
              </a:rPr>
              <a:t>PTO Issued </a:t>
            </a:r>
          </a:p>
        </p:txBody>
      </p:sp>
      <p:cxnSp>
        <p:nvCxnSpPr>
          <p:cNvPr id="23" name="Straight Arrow Connector 22">
            <a:extLst>
              <a:ext uri="{FF2B5EF4-FFF2-40B4-BE49-F238E27FC236}">
                <a16:creationId xmlns:a16="http://schemas.microsoft.com/office/drawing/2014/main" id="{6B3C49BD-3AE0-82CA-07F3-5EC0EAD1F595}"/>
              </a:ext>
            </a:extLst>
          </p:cNvPr>
          <p:cNvCxnSpPr>
            <a:cxnSpLocks/>
            <a:endCxn id="2" idx="3"/>
          </p:cNvCxnSpPr>
          <p:nvPr/>
        </p:nvCxnSpPr>
        <p:spPr>
          <a:xfrm flipH="1" flipV="1">
            <a:off x="4094079" y="3587281"/>
            <a:ext cx="324840" cy="1106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A4C96265-AC36-BB8A-0F55-0F4AE6788CA8}"/>
              </a:ext>
            </a:extLst>
          </p:cNvPr>
          <p:cNvCxnSpPr>
            <a:cxnSpLocks/>
          </p:cNvCxnSpPr>
          <p:nvPr/>
        </p:nvCxnSpPr>
        <p:spPr>
          <a:xfrm flipH="1" flipV="1">
            <a:off x="2418361" y="3585889"/>
            <a:ext cx="286110" cy="394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6" name="Connector: Elbow 45">
            <a:extLst>
              <a:ext uri="{FF2B5EF4-FFF2-40B4-BE49-F238E27FC236}">
                <a16:creationId xmlns:a16="http://schemas.microsoft.com/office/drawing/2014/main" id="{0C37218F-558A-8C3A-3AF8-44C261F312F6}"/>
              </a:ext>
            </a:extLst>
          </p:cNvPr>
          <p:cNvCxnSpPr>
            <a:cxnSpLocks/>
          </p:cNvCxnSpPr>
          <p:nvPr/>
        </p:nvCxnSpPr>
        <p:spPr>
          <a:xfrm rot="5400000">
            <a:off x="8111551" y="3624487"/>
            <a:ext cx="351863" cy="3193474"/>
          </a:xfrm>
          <a:prstGeom prst="bentConnector3">
            <a:avLst>
              <a:gd name="adj1" fmla="val 35695"/>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4" name="Connector: Elbow 53">
            <a:extLst>
              <a:ext uri="{FF2B5EF4-FFF2-40B4-BE49-F238E27FC236}">
                <a16:creationId xmlns:a16="http://schemas.microsoft.com/office/drawing/2014/main" id="{CDEE0758-F04B-7415-3349-6FF8BCF1119E}"/>
              </a:ext>
            </a:extLst>
          </p:cNvPr>
          <p:cNvCxnSpPr>
            <a:stCxn id="21" idx="2"/>
            <a:endCxn id="22" idx="0"/>
          </p:cNvCxnSpPr>
          <p:nvPr/>
        </p:nvCxnSpPr>
        <p:spPr>
          <a:xfrm rot="5400000">
            <a:off x="1058772" y="3747646"/>
            <a:ext cx="554205" cy="751064"/>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2" name="Connector: Elbow 61">
            <a:extLst>
              <a:ext uri="{FF2B5EF4-FFF2-40B4-BE49-F238E27FC236}">
                <a16:creationId xmlns:a16="http://schemas.microsoft.com/office/drawing/2014/main" id="{32BEAAD8-133F-2F72-C059-39E822812361}"/>
              </a:ext>
            </a:extLst>
          </p:cNvPr>
          <p:cNvCxnSpPr>
            <a:stCxn id="22" idx="2"/>
            <a:endCxn id="176" idx="1"/>
          </p:cNvCxnSpPr>
          <p:nvPr/>
        </p:nvCxnSpPr>
        <p:spPr>
          <a:xfrm rot="16200000" flipH="1">
            <a:off x="1296534" y="4559542"/>
            <a:ext cx="320124" cy="992508"/>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sp>
        <p:nvSpPr>
          <p:cNvPr id="66" name="Rectangle 65">
            <a:extLst>
              <a:ext uri="{FF2B5EF4-FFF2-40B4-BE49-F238E27FC236}">
                <a16:creationId xmlns:a16="http://schemas.microsoft.com/office/drawing/2014/main" id="{20E55E26-15D7-05C3-BE9D-5153774F2A19}"/>
              </a:ext>
            </a:extLst>
          </p:cNvPr>
          <p:cNvSpPr/>
          <p:nvPr/>
        </p:nvSpPr>
        <p:spPr>
          <a:xfrm>
            <a:off x="9391876" y="2259014"/>
            <a:ext cx="1171145" cy="365125"/>
          </a:xfrm>
          <a:prstGeom prst="rect">
            <a:avLst/>
          </a:prstGeom>
          <a:ln>
            <a:solidFill>
              <a:srgbClr val="2B73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latin typeface="Helvetica" panose="020B0604020202020204" pitchFamily="34" charset="0"/>
                <a:cs typeface="Helvetica" panose="020B0604020202020204" pitchFamily="34" charset="0"/>
              </a:rPr>
              <a:t>Deficiencies Not  Submitted</a:t>
            </a:r>
          </a:p>
        </p:txBody>
      </p:sp>
      <p:cxnSp>
        <p:nvCxnSpPr>
          <p:cNvPr id="67" name="Straight Arrow Connector 66">
            <a:extLst>
              <a:ext uri="{FF2B5EF4-FFF2-40B4-BE49-F238E27FC236}">
                <a16:creationId xmlns:a16="http://schemas.microsoft.com/office/drawing/2014/main" id="{F6A4D281-5576-020A-0914-62828569E752}"/>
              </a:ext>
            </a:extLst>
          </p:cNvPr>
          <p:cNvCxnSpPr>
            <a:cxnSpLocks/>
          </p:cNvCxnSpPr>
          <p:nvPr/>
        </p:nvCxnSpPr>
        <p:spPr>
          <a:xfrm>
            <a:off x="9131414" y="2421843"/>
            <a:ext cx="260462" cy="124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9" name="Straight Arrow Connector 68">
            <a:extLst>
              <a:ext uri="{FF2B5EF4-FFF2-40B4-BE49-F238E27FC236}">
                <a16:creationId xmlns:a16="http://schemas.microsoft.com/office/drawing/2014/main" id="{0A9603AA-05E9-7FA5-E4D8-382F6E7551B3}"/>
              </a:ext>
            </a:extLst>
          </p:cNvPr>
          <p:cNvCxnSpPr>
            <a:cxnSpLocks/>
            <a:stCxn id="66" idx="0"/>
            <a:endCxn id="101" idx="2"/>
          </p:cNvCxnSpPr>
          <p:nvPr/>
        </p:nvCxnSpPr>
        <p:spPr>
          <a:xfrm flipH="1" flipV="1">
            <a:off x="9954400" y="2087684"/>
            <a:ext cx="23049" cy="17133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290101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FB50FD34-0AE0-8165-17C4-781C487C367F}"/>
              </a:ext>
            </a:extLst>
          </p:cNvPr>
          <p:cNvSpPr>
            <a:spLocks noGrp="1"/>
          </p:cNvSpPr>
          <p:nvPr>
            <p:ph type="sldNum" sz="quarter" idx="12"/>
          </p:nvPr>
        </p:nvSpPr>
        <p:spPr/>
        <p:txBody>
          <a:bodyPr/>
          <a:lstStyle/>
          <a:p>
            <a:fld id="{66469543-EFA7-49FE-9FBA-0A7EAC2E5F01}" type="slidenum">
              <a:rPr lang="en-US" smtClean="0"/>
              <a:pPr/>
              <a:t>15</a:t>
            </a:fld>
            <a:endParaRPr lang="en-US" dirty="0"/>
          </a:p>
        </p:txBody>
      </p:sp>
      <p:sp>
        <p:nvSpPr>
          <p:cNvPr id="4" name="Title 3">
            <a:extLst>
              <a:ext uri="{FF2B5EF4-FFF2-40B4-BE49-F238E27FC236}">
                <a16:creationId xmlns:a16="http://schemas.microsoft.com/office/drawing/2014/main" id="{DCB27E20-62EF-41D1-3270-B1EAEA325BF6}"/>
              </a:ext>
            </a:extLst>
          </p:cNvPr>
          <p:cNvSpPr>
            <a:spLocks noGrp="1"/>
          </p:cNvSpPr>
          <p:nvPr>
            <p:ph type="title"/>
          </p:nvPr>
        </p:nvSpPr>
        <p:spPr/>
        <p:txBody>
          <a:bodyPr/>
          <a:lstStyle/>
          <a:p>
            <a:r>
              <a:rPr lang="en-US" sz="3200" dirty="0">
                <a:latin typeface="Helvetica" panose="020B0604020202020204" pitchFamily="34" charset="0"/>
                <a:cs typeface="Helvetica" panose="020B0604020202020204" pitchFamily="34" charset="0"/>
              </a:rPr>
              <a:t>CSI Post Construction (Final As-Built) Certification Checklist</a:t>
            </a:r>
          </a:p>
        </p:txBody>
      </p:sp>
      <p:graphicFrame>
        <p:nvGraphicFramePr>
          <p:cNvPr id="9" name="Table 22">
            <a:extLst>
              <a:ext uri="{FF2B5EF4-FFF2-40B4-BE49-F238E27FC236}">
                <a16:creationId xmlns:a16="http://schemas.microsoft.com/office/drawing/2014/main" id="{7E76B239-E5D5-8573-A675-5A0C69182354}"/>
              </a:ext>
            </a:extLst>
          </p:cNvPr>
          <p:cNvGraphicFramePr>
            <a:graphicFrameLocks noGrp="1"/>
          </p:cNvGraphicFramePr>
          <p:nvPr>
            <p:extLst>
              <p:ext uri="{D42A27DB-BD31-4B8C-83A1-F6EECF244321}">
                <p14:modId xmlns:p14="http://schemas.microsoft.com/office/powerpoint/2010/main" val="2478503124"/>
              </p:ext>
            </p:extLst>
          </p:nvPr>
        </p:nvGraphicFramePr>
        <p:xfrm>
          <a:off x="1838325" y="1302129"/>
          <a:ext cx="9180963" cy="4739640"/>
        </p:xfrm>
        <a:graphic>
          <a:graphicData uri="http://schemas.openxmlformats.org/drawingml/2006/table">
            <a:tbl>
              <a:tblPr firstRow="1" bandRow="1">
                <a:tableStyleId>{5C22544A-7EE6-4342-B048-85BDC9FD1C3A}</a:tableStyleId>
              </a:tblPr>
              <a:tblGrid>
                <a:gridCol w="4589913">
                  <a:extLst>
                    <a:ext uri="{9D8B030D-6E8A-4147-A177-3AD203B41FA5}">
                      <a16:colId xmlns:a16="http://schemas.microsoft.com/office/drawing/2014/main" val="183053380"/>
                    </a:ext>
                  </a:extLst>
                </a:gridCol>
                <a:gridCol w="4591050">
                  <a:extLst>
                    <a:ext uri="{9D8B030D-6E8A-4147-A177-3AD203B41FA5}">
                      <a16:colId xmlns:a16="http://schemas.microsoft.com/office/drawing/2014/main" val="1768107326"/>
                    </a:ext>
                  </a:extLst>
                </a:gridCol>
              </a:tblGrid>
              <a:tr h="280002">
                <a:tc gridSpan="2">
                  <a:txBody>
                    <a:bodyPr/>
                    <a:lstStyle/>
                    <a:p>
                      <a:pPr algn="ctr"/>
                      <a:r>
                        <a:rPr lang="en-US" sz="1600" dirty="0">
                          <a:latin typeface="Helvetica" panose="020B0604020202020204" pitchFamily="34" charset="0"/>
                          <a:cs typeface="Helvetica" panose="020B0604020202020204" pitchFamily="34" charset="0"/>
                        </a:rPr>
                        <a:t>Post-Construction</a:t>
                      </a:r>
                      <a:r>
                        <a:rPr lang="en-US" sz="1600" baseline="0" dirty="0">
                          <a:latin typeface="Helvetica" panose="020B0604020202020204" pitchFamily="34" charset="0"/>
                          <a:cs typeface="Helvetica" panose="020B0604020202020204" pitchFamily="34" charset="0"/>
                        </a:rPr>
                        <a:t> Certification Checklist</a:t>
                      </a:r>
                      <a:endParaRPr lang="en-US" sz="1600" dirty="0">
                        <a:latin typeface="Helvetica" panose="020B0604020202020204" pitchFamily="34" charset="0"/>
                        <a:cs typeface="Helvetica" panose="020B0604020202020204" pitchFamily="34" charset="0"/>
                      </a:endParaRPr>
                    </a:p>
                  </a:txBody>
                  <a:tcPr anchor="ctr"/>
                </a:tc>
                <a:tc hMerge="1">
                  <a:txBody>
                    <a:bodyPr/>
                    <a:lstStyle/>
                    <a:p>
                      <a:endParaRPr lang="en-US" sz="1200" dirty="0">
                        <a:latin typeface="Helvetica" panose="020B0604020202020204" pitchFamily="34" charset="0"/>
                        <a:cs typeface="Helvetica" panose="020B0604020202020204" pitchFamily="34" charset="0"/>
                      </a:endParaRPr>
                    </a:p>
                  </a:txBody>
                  <a:tcPr/>
                </a:tc>
                <a:extLst>
                  <a:ext uri="{0D108BD9-81ED-4DB2-BD59-A6C34878D82A}">
                    <a16:rowId xmlns:a16="http://schemas.microsoft.com/office/drawing/2014/main" val="1589607412"/>
                  </a:ext>
                </a:extLst>
              </a:tr>
              <a:tr h="53455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0" kern="1200" dirty="0">
                          <a:solidFill>
                            <a:schemeClr val="dk1"/>
                          </a:solidFill>
                          <a:effectLst/>
                          <a:latin typeface="Helvetica" panose="020B0604020202020204" pitchFamily="34" charset="0"/>
                          <a:ea typeface="+mn-ea"/>
                          <a:cs typeface="Helvetica" panose="020B0604020202020204" pitchFamily="34" charset="0"/>
                        </a:rPr>
                        <a:t>A</a:t>
                      </a:r>
                      <a:r>
                        <a:rPr lang="en-US" sz="1100" kern="1200" dirty="0">
                          <a:solidFill>
                            <a:schemeClr val="dk1"/>
                          </a:solidFill>
                          <a:effectLst/>
                          <a:latin typeface="Helvetica" panose="020B0604020202020204" pitchFamily="34" charset="0"/>
                          <a:ea typeface="+mn-ea"/>
                          <a:cs typeface="Helvetica" panose="020B0604020202020204" pitchFamily="34" charset="0"/>
                        </a:rPr>
                        <a:t> </a:t>
                      </a:r>
                      <a:r>
                        <a:rPr lang="en-US" sz="1100" b="1" u="sng" kern="1200" dirty="0">
                          <a:solidFill>
                            <a:schemeClr val="dk1"/>
                          </a:solidFill>
                          <a:effectLst/>
                          <a:latin typeface="Helvetica" panose="020B0604020202020204" pitchFamily="34" charset="0"/>
                          <a:ea typeface="+mn-ea"/>
                          <a:cs typeface="Helvetica" panose="020B0604020202020204" pitchFamily="34" charset="0"/>
                        </a:rPr>
                        <a:t>completed and signed CSI Final As-Built Technical Worksheet </a:t>
                      </a:r>
                      <a:r>
                        <a:rPr lang="en-US" sz="1100" b="0" u="none" kern="1200" dirty="0">
                          <a:solidFill>
                            <a:schemeClr val="dk1"/>
                          </a:solidFill>
                          <a:effectLst/>
                          <a:latin typeface="Helvetica" panose="020B0604020202020204" pitchFamily="34" charset="0"/>
                          <a:ea typeface="+mn-ea"/>
                          <a:cs typeface="Helvetica" panose="020B0604020202020204" pitchFamily="34" charset="0"/>
                        </a:rPr>
                        <a:t>with appropriate signatures. </a:t>
                      </a:r>
                      <a:endParaRPr lang="en-US" sz="1100" b="0" u="none" dirty="0">
                        <a:latin typeface="Helvetica" panose="020B0604020202020204" pitchFamily="34" charset="0"/>
                        <a:cs typeface="Helvetica" panose="020B0604020202020204" pitchFamily="34" charset="0"/>
                      </a:endParaRPr>
                    </a:p>
                    <a:p>
                      <a:endParaRPr lang="en-US" sz="1100" dirty="0">
                        <a:latin typeface="Helvetica" panose="020B0604020202020204" pitchFamily="34" charset="0"/>
                        <a:cs typeface="Helvetica" panose="020B0604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latin typeface="Helvetica" panose="020B0604020202020204" pitchFamily="34" charset="0"/>
                          <a:cs typeface="Helvetica" panose="020B0604020202020204" pitchFamily="34" charset="0"/>
                        </a:rPr>
                        <a:t>Solar Equipment</a:t>
                      </a:r>
                      <a:r>
                        <a:rPr lang="en-US" sz="1100" baseline="0" dirty="0">
                          <a:latin typeface="Helvetica" panose="020B0604020202020204" pitchFamily="34" charset="0"/>
                          <a:cs typeface="Helvetica" panose="020B0604020202020204" pitchFamily="34" charset="0"/>
                        </a:rPr>
                        <a:t> Information  - </a:t>
                      </a:r>
                      <a:r>
                        <a:rPr lang="en-US" sz="1100" b="1" u="sng" dirty="0">
                          <a:latin typeface="Helvetica" panose="020B0604020202020204" pitchFamily="34" charset="0"/>
                          <a:cs typeface="Helvetica" panose="020B0604020202020204" pitchFamily="34" charset="0"/>
                        </a:rPr>
                        <a:t>Any system changes </a:t>
                      </a:r>
                      <a:r>
                        <a:rPr lang="en-US" sz="1100" dirty="0">
                          <a:latin typeface="Helvetica" panose="020B0604020202020204" pitchFamily="34" charset="0"/>
                          <a:cs typeface="Helvetica" panose="020B0604020202020204" pitchFamily="34" charset="0"/>
                        </a:rPr>
                        <a:t>from the initial registration must be reflected in the CSI online portal. </a:t>
                      </a:r>
                    </a:p>
                  </a:txBody>
                  <a:tcPr/>
                </a:tc>
                <a:extLst>
                  <a:ext uri="{0D108BD9-81ED-4DB2-BD59-A6C34878D82A}">
                    <a16:rowId xmlns:a16="http://schemas.microsoft.com/office/drawing/2014/main" val="3989567090"/>
                  </a:ext>
                </a:extLst>
              </a:tr>
              <a:tr h="687279">
                <a:tc>
                  <a:txBody>
                    <a:bodyPr/>
                    <a:lstStyle/>
                    <a:p>
                      <a:r>
                        <a:rPr lang="en-US" sz="1100" b="1" u="sng" dirty="0">
                          <a:latin typeface="Helvetica" panose="020B0604020202020204" pitchFamily="34" charset="0"/>
                          <a:cs typeface="Helvetica" panose="020B0604020202020204" pitchFamily="34" charset="0"/>
                        </a:rPr>
                        <a:t>Electrical and Building</a:t>
                      </a:r>
                      <a:r>
                        <a:rPr lang="en-US" sz="1100" b="1" u="sng" baseline="0" dirty="0">
                          <a:latin typeface="Helvetica" panose="020B0604020202020204" pitchFamily="34" charset="0"/>
                          <a:cs typeface="Helvetica" panose="020B0604020202020204" pitchFamily="34" charset="0"/>
                        </a:rPr>
                        <a:t> Permits </a:t>
                      </a:r>
                      <a:r>
                        <a:rPr lang="en-US" sz="1100" baseline="0" dirty="0">
                          <a:latin typeface="Helvetica" panose="020B0604020202020204" pitchFamily="34" charset="0"/>
                          <a:cs typeface="Helvetica" panose="020B0604020202020204" pitchFamily="34" charset="0"/>
                        </a:rPr>
                        <a:t>as submitted and approved by the relevant municipality. </a:t>
                      </a:r>
                      <a:endParaRPr lang="en-US" sz="1100" dirty="0">
                        <a:latin typeface="Helvetica" panose="020B0604020202020204" pitchFamily="34" charset="0"/>
                        <a:cs typeface="Helvetica" panose="020B0604020202020204" pitchFamily="34" charset="0"/>
                      </a:endParaRPr>
                    </a:p>
                  </a:txBody>
                  <a:tcPr/>
                </a:tc>
                <a:tc>
                  <a:txBody>
                    <a:bodyPr/>
                    <a:lstStyle/>
                    <a:p>
                      <a:pPr marL="0" indent="0">
                        <a:lnSpc>
                          <a:spcPct val="100000"/>
                        </a:lnSpc>
                        <a:spcBef>
                          <a:spcPts val="0"/>
                        </a:spcBef>
                        <a:buNone/>
                      </a:pPr>
                      <a:r>
                        <a:rPr lang="en-US" sz="1100" kern="1200" dirty="0">
                          <a:solidFill>
                            <a:schemeClr val="dk1"/>
                          </a:solidFill>
                          <a:effectLst/>
                          <a:latin typeface="Helvetica" panose="020B0604020202020204" pitchFamily="34" charset="0"/>
                          <a:ea typeface="+mn-ea"/>
                          <a:cs typeface="Helvetica" panose="020B0604020202020204" pitchFamily="34" charset="0"/>
                        </a:rPr>
                        <a:t>If there are changes to the original proposed system specifications that were included in the initial CSI registration packet, a one-page</a:t>
                      </a:r>
                      <a:r>
                        <a:rPr lang="en-US" sz="1100" u="sng" kern="1200" dirty="0">
                          <a:solidFill>
                            <a:schemeClr val="dk1"/>
                          </a:solidFill>
                          <a:effectLst/>
                          <a:latin typeface="Helvetica" panose="020B0604020202020204" pitchFamily="34" charset="0"/>
                          <a:ea typeface="+mn-ea"/>
                          <a:cs typeface="Helvetica" panose="020B0604020202020204" pitchFamily="34" charset="0"/>
                        </a:rPr>
                        <a:t> </a:t>
                      </a:r>
                      <a:r>
                        <a:rPr lang="en-US" sz="1100" b="1" u="sng" kern="1200" dirty="0">
                          <a:solidFill>
                            <a:schemeClr val="dk1"/>
                          </a:solidFill>
                          <a:effectLst/>
                          <a:latin typeface="Helvetica" panose="020B0604020202020204" pitchFamily="34" charset="0"/>
                          <a:ea typeface="+mn-ea"/>
                          <a:cs typeface="Helvetica" panose="020B0604020202020204" pitchFamily="34" charset="0"/>
                        </a:rPr>
                        <a:t>Site Plan pursuant to N.J.A.C 14:8-11.2</a:t>
                      </a:r>
                      <a:r>
                        <a:rPr lang="en-US" sz="1100" u="sng" kern="1200" dirty="0">
                          <a:solidFill>
                            <a:schemeClr val="dk1"/>
                          </a:solidFill>
                          <a:effectLst/>
                          <a:latin typeface="Helvetica" panose="020B0604020202020204" pitchFamily="34" charset="0"/>
                          <a:ea typeface="+mn-ea"/>
                          <a:cs typeface="Helvetica" panose="020B0604020202020204" pitchFamily="34" charset="0"/>
                        </a:rPr>
                        <a:t> </a:t>
                      </a:r>
                      <a:r>
                        <a:rPr lang="en-US" sz="1100" kern="1200" dirty="0">
                          <a:solidFill>
                            <a:schemeClr val="dk1"/>
                          </a:solidFill>
                          <a:effectLst/>
                          <a:latin typeface="Helvetica" panose="020B0604020202020204" pitchFamily="34" charset="0"/>
                          <a:ea typeface="+mn-ea"/>
                          <a:cs typeface="Helvetica" panose="020B0604020202020204" pitchFamily="34" charset="0"/>
                        </a:rPr>
                        <a:t>signed and sealed by a licensed professional engineer. </a:t>
                      </a:r>
                      <a:endParaRPr lang="en-US" sz="1100" dirty="0">
                        <a:latin typeface="Helvetica" panose="020B0604020202020204" pitchFamily="34" charset="0"/>
                        <a:cs typeface="Helvetica" panose="020B0604020202020204" pitchFamily="34" charset="0"/>
                      </a:endParaRPr>
                    </a:p>
                  </a:txBody>
                  <a:tcPr/>
                </a:tc>
                <a:extLst>
                  <a:ext uri="{0D108BD9-81ED-4DB2-BD59-A6C34878D82A}">
                    <a16:rowId xmlns:a16="http://schemas.microsoft.com/office/drawing/2014/main" val="3137366123"/>
                  </a:ext>
                </a:extLst>
              </a:tr>
              <a:tr h="68727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1" u="sng" kern="1200" dirty="0">
                          <a:solidFill>
                            <a:schemeClr val="dk1"/>
                          </a:solidFill>
                          <a:effectLst/>
                          <a:latin typeface="Helvetica" panose="020B0604020202020204" pitchFamily="34" charset="0"/>
                          <a:ea typeface="+mn-ea"/>
                          <a:cs typeface="Helvetica" panose="020B0604020202020204" pitchFamily="34" charset="0"/>
                        </a:rPr>
                        <a:t>Representative</a:t>
                      </a:r>
                      <a:r>
                        <a:rPr lang="en-US" sz="1100" kern="1200" dirty="0">
                          <a:solidFill>
                            <a:schemeClr val="dk1"/>
                          </a:solidFill>
                          <a:effectLst/>
                          <a:latin typeface="Helvetica" panose="020B0604020202020204" pitchFamily="34" charset="0"/>
                          <a:ea typeface="+mn-ea"/>
                          <a:cs typeface="Helvetica" panose="020B0604020202020204" pitchFamily="34" charset="0"/>
                        </a:rPr>
                        <a:t> </a:t>
                      </a:r>
                      <a:r>
                        <a:rPr lang="en-US" sz="1100" b="1" u="sng" kern="1200" dirty="0">
                          <a:solidFill>
                            <a:schemeClr val="dk1"/>
                          </a:solidFill>
                          <a:effectLst/>
                          <a:latin typeface="Helvetica" panose="020B0604020202020204" pitchFamily="34" charset="0"/>
                          <a:ea typeface="+mn-ea"/>
                          <a:cs typeface="Helvetica" panose="020B0604020202020204" pitchFamily="34" charset="0"/>
                        </a:rPr>
                        <a:t> digital photographs of the solar equipment </a:t>
                      </a:r>
                      <a:r>
                        <a:rPr lang="en-US" sz="1100" b="0" u="none" kern="1200" dirty="0">
                          <a:solidFill>
                            <a:schemeClr val="dk1"/>
                          </a:solidFill>
                          <a:effectLst/>
                          <a:latin typeface="Helvetica" panose="020B0604020202020204" pitchFamily="34" charset="0"/>
                          <a:ea typeface="+mn-ea"/>
                          <a:cs typeface="Helvetica" panose="020B0604020202020204" pitchFamily="34" charset="0"/>
                        </a:rPr>
                        <a:t>(inverter, meter, solar array). </a:t>
                      </a:r>
                      <a:r>
                        <a:rPr lang="en-US" sz="1100" kern="1200" dirty="0">
                          <a:solidFill>
                            <a:schemeClr val="dk1"/>
                          </a:solidFill>
                          <a:effectLst/>
                          <a:latin typeface="Helvetica" panose="020B0604020202020204" pitchFamily="34" charset="0"/>
                          <a:ea typeface="+mn-ea"/>
                          <a:cs typeface="Helvetica" panose="020B0604020202020204" pitchFamily="34" charset="0"/>
                        </a:rPr>
                        <a:t>Please ensure that the </a:t>
                      </a:r>
                      <a:r>
                        <a:rPr lang="en-US" sz="1100" u="sng" kern="1200" dirty="0">
                          <a:solidFill>
                            <a:schemeClr val="dk1"/>
                          </a:solidFill>
                          <a:effectLst/>
                          <a:latin typeface="Helvetica" panose="020B0604020202020204" pitchFamily="34" charset="0"/>
                          <a:ea typeface="+mn-ea"/>
                          <a:cs typeface="Helvetica" panose="020B0604020202020204" pitchFamily="34" charset="0"/>
                        </a:rPr>
                        <a:t>photos and the serial numbers are legible</a:t>
                      </a:r>
                      <a:r>
                        <a:rPr lang="en-US" sz="1100" kern="1200" dirty="0">
                          <a:solidFill>
                            <a:schemeClr val="dk1"/>
                          </a:solidFill>
                          <a:effectLst/>
                          <a:latin typeface="Helvetica" panose="020B0604020202020204" pitchFamily="34" charset="0"/>
                          <a:ea typeface="+mn-ea"/>
                          <a:cs typeface="Helvetica" panose="020B0604020202020204" pitchFamily="34" charset="0"/>
                        </a:rPr>
                        <a:t>.</a:t>
                      </a:r>
                      <a:r>
                        <a:rPr lang="en-US" sz="1100" dirty="0">
                          <a:effectLst/>
                          <a:latin typeface="Helvetica" panose="020B0604020202020204" pitchFamily="34" charset="0"/>
                          <a:cs typeface="Helvetica" panose="020B0604020202020204" pitchFamily="34" charset="0"/>
                        </a:rPr>
                        <a:t> </a:t>
                      </a:r>
                      <a:r>
                        <a:rPr lang="en-US" sz="1100" kern="1200" dirty="0">
                          <a:solidFill>
                            <a:schemeClr val="dk1"/>
                          </a:solidFill>
                          <a:effectLst/>
                          <a:latin typeface="Helvetica" panose="020B0604020202020204" pitchFamily="34" charset="0"/>
                          <a:ea typeface="+mn-ea"/>
                          <a:cs typeface="Helvetica" panose="020B0604020202020204" pitchFamily="34" charset="0"/>
                        </a:rPr>
                        <a:t> </a:t>
                      </a:r>
                    </a:p>
                    <a:p>
                      <a:endParaRPr lang="en-US" sz="1100" dirty="0">
                        <a:latin typeface="Helvetica" panose="020B0604020202020204" pitchFamily="34" charset="0"/>
                        <a:cs typeface="Helvetica" panose="020B0604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1" u="sng" kern="1200" dirty="0">
                          <a:solidFill>
                            <a:schemeClr val="dk1"/>
                          </a:solidFill>
                          <a:effectLst/>
                          <a:latin typeface="Helvetica" panose="020B0604020202020204" pitchFamily="34" charset="0"/>
                          <a:ea typeface="+mn-ea"/>
                          <a:cs typeface="Helvetica" panose="020B0604020202020204" pitchFamily="34" charset="0"/>
                        </a:rPr>
                        <a:t>Instantaneous Production</a:t>
                      </a:r>
                      <a:r>
                        <a:rPr lang="en-US" sz="1100" kern="1200" dirty="0">
                          <a:solidFill>
                            <a:schemeClr val="dk1"/>
                          </a:solidFill>
                          <a:effectLst/>
                          <a:latin typeface="Helvetica" panose="020B0604020202020204" pitchFamily="34" charset="0"/>
                          <a:ea typeface="+mn-ea"/>
                          <a:cs typeface="Helvetica" panose="020B0604020202020204" pitchFamily="34" charset="0"/>
                        </a:rPr>
                        <a:t>: A document which verifies that the system is fully functioning as per system design.</a:t>
                      </a:r>
                      <a:endParaRPr lang="en-US" sz="1100" dirty="0">
                        <a:latin typeface="Helvetica" panose="020B0604020202020204" pitchFamily="34" charset="0"/>
                        <a:cs typeface="Helvetica" panose="020B0604020202020204" pitchFamily="34" charset="0"/>
                      </a:endParaRPr>
                    </a:p>
                  </a:txBody>
                  <a:tcPr/>
                </a:tc>
                <a:extLst>
                  <a:ext uri="{0D108BD9-81ED-4DB2-BD59-A6C34878D82A}">
                    <a16:rowId xmlns:a16="http://schemas.microsoft.com/office/drawing/2014/main" val="3583595314"/>
                  </a:ext>
                </a:extLst>
              </a:tr>
              <a:tr h="53455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1" u="sng" kern="1200" dirty="0">
                          <a:solidFill>
                            <a:schemeClr val="dk1"/>
                          </a:solidFill>
                          <a:effectLst/>
                          <a:latin typeface="Helvetica" panose="020B0604020202020204" pitchFamily="34" charset="0"/>
                          <a:ea typeface="+mn-ea"/>
                          <a:cs typeface="Helvetica" panose="020B0604020202020204" pitchFamily="34" charset="0"/>
                        </a:rPr>
                        <a:t>EDC Permission to Operate Notification (PTO)</a:t>
                      </a:r>
                      <a:r>
                        <a:rPr lang="en-US" sz="1100" kern="1200" dirty="0">
                          <a:solidFill>
                            <a:schemeClr val="dk1"/>
                          </a:solidFill>
                          <a:effectLst/>
                          <a:latin typeface="Helvetica" panose="020B0604020202020204" pitchFamily="34" charset="0"/>
                          <a:ea typeface="+mn-ea"/>
                          <a:cs typeface="Helvetica" panose="020B0604020202020204" pitchFamily="34" charset="0"/>
                        </a:rPr>
                        <a:t> - The written notification that the system is authorized to be energized from the utility. </a:t>
                      </a:r>
                      <a:endParaRPr lang="en-US" sz="1100" dirty="0">
                        <a:latin typeface="Helvetica" panose="020B0604020202020204" pitchFamily="34" charset="0"/>
                        <a:cs typeface="Helvetica" panose="020B0604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effectLst/>
                          <a:latin typeface="Helvetica" panose="020B0604020202020204" pitchFamily="34" charset="0"/>
                          <a:ea typeface="+mn-ea"/>
                          <a:cs typeface="Helvetica" panose="020B0604020202020204" pitchFamily="34" charset="0"/>
                        </a:rPr>
                        <a:t>Where applicable, </a:t>
                      </a:r>
                      <a:r>
                        <a:rPr lang="en-US" sz="1100" b="1" u="sng" kern="1200" dirty="0">
                          <a:solidFill>
                            <a:schemeClr val="dk1"/>
                          </a:solidFill>
                          <a:effectLst/>
                          <a:latin typeface="Helvetica" panose="020B0604020202020204" pitchFamily="34" charset="0"/>
                          <a:ea typeface="+mn-ea"/>
                          <a:cs typeface="Helvetica" panose="020B0604020202020204" pitchFamily="34" charset="0"/>
                        </a:rPr>
                        <a:t>Documentation of Compliance with all Federal, State and local laws</a:t>
                      </a:r>
                      <a:r>
                        <a:rPr lang="en-US" sz="1100" kern="1200" dirty="0">
                          <a:solidFill>
                            <a:schemeClr val="dk1"/>
                          </a:solidFill>
                          <a:effectLst/>
                          <a:latin typeface="Helvetica" panose="020B0604020202020204" pitchFamily="34" charset="0"/>
                          <a:ea typeface="+mn-ea"/>
                          <a:cs typeface="Helvetica" panose="020B0604020202020204" pitchFamily="34" charset="0"/>
                        </a:rPr>
                        <a:t>, including eligibility for any tax incentives or other government benefits.</a:t>
                      </a:r>
                      <a:endParaRPr lang="en-US" sz="1100" dirty="0">
                        <a:latin typeface="Helvetica" panose="020B0604020202020204" pitchFamily="34" charset="0"/>
                        <a:cs typeface="Helvetica" panose="020B0604020202020204" pitchFamily="34" charset="0"/>
                      </a:endParaRPr>
                    </a:p>
                  </a:txBody>
                  <a:tcPr/>
                </a:tc>
                <a:extLst>
                  <a:ext uri="{0D108BD9-81ED-4DB2-BD59-A6C34878D82A}">
                    <a16:rowId xmlns:a16="http://schemas.microsoft.com/office/drawing/2014/main" val="3814323321"/>
                  </a:ext>
                </a:extLst>
              </a:tr>
              <a:tr h="68727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effectLst/>
                          <a:latin typeface="Helvetica" panose="020B0604020202020204" pitchFamily="34" charset="0"/>
                          <a:ea typeface="+mn-ea"/>
                          <a:cs typeface="Helvetica" panose="020B0604020202020204" pitchFamily="34" charset="0"/>
                        </a:rPr>
                        <a:t>For solar</a:t>
                      </a:r>
                      <a:r>
                        <a:rPr lang="en-US" sz="1100" kern="1200" baseline="0" dirty="0">
                          <a:solidFill>
                            <a:schemeClr val="dk1"/>
                          </a:solidFill>
                          <a:effectLst/>
                          <a:latin typeface="Helvetica" panose="020B0604020202020204" pitchFamily="34" charset="0"/>
                          <a:ea typeface="+mn-ea"/>
                          <a:cs typeface="Helvetica" panose="020B0604020202020204" pitchFamily="34" charset="0"/>
                        </a:rPr>
                        <a:t> systems with an </a:t>
                      </a:r>
                      <a:r>
                        <a:rPr lang="en-US" sz="1100" b="1" u="sng" kern="1200" dirty="0">
                          <a:solidFill>
                            <a:schemeClr val="dk1"/>
                          </a:solidFill>
                          <a:effectLst/>
                          <a:latin typeface="Helvetica" panose="020B0604020202020204" pitchFamily="34" charset="0"/>
                          <a:ea typeface="+mn-ea"/>
                          <a:cs typeface="Helvetica" panose="020B0604020202020204" pitchFamily="34" charset="0"/>
                        </a:rPr>
                        <a:t>Electric Storage Battery</a:t>
                      </a:r>
                      <a:r>
                        <a:rPr lang="en-US" sz="1100" kern="1200" dirty="0">
                          <a:solidFill>
                            <a:schemeClr val="dk1"/>
                          </a:solidFill>
                          <a:effectLst/>
                          <a:latin typeface="Helvetica" panose="020B0604020202020204" pitchFamily="34" charset="0"/>
                          <a:ea typeface="+mn-ea"/>
                          <a:cs typeface="Helvetica" panose="020B0604020202020204" pitchFamily="34" charset="0"/>
                        </a:rPr>
                        <a:t> installed, a single line drawing showing the location of the solar equipment and electric storage battery together with a copy of the battery equipment specification sheet. </a:t>
                      </a:r>
                      <a:endParaRPr lang="en-US" sz="1100" dirty="0">
                        <a:latin typeface="Helvetica" panose="020B0604020202020204" pitchFamily="34" charset="0"/>
                        <a:cs typeface="Helvetica" panose="020B0604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effectLst/>
                          <a:latin typeface="Helvetica" panose="020B0604020202020204" pitchFamily="34" charset="0"/>
                          <a:ea typeface="+mn-ea"/>
                          <a:cs typeface="Helvetica" panose="020B0604020202020204" pitchFamily="34" charset="0"/>
                        </a:rPr>
                        <a:t>For solar facilities located on contaminated sites or landfills, a</a:t>
                      </a:r>
                      <a:r>
                        <a:rPr lang="en-US" sz="1100" b="1" u="sng" kern="1200" dirty="0">
                          <a:solidFill>
                            <a:schemeClr val="dk1"/>
                          </a:solidFill>
                          <a:effectLst/>
                          <a:latin typeface="Helvetica" panose="020B0604020202020204" pitchFamily="34" charset="0"/>
                          <a:ea typeface="+mn-ea"/>
                          <a:cs typeface="Helvetica" panose="020B0604020202020204" pitchFamily="34" charset="0"/>
                        </a:rPr>
                        <a:t> Post-Construction NJDEP Compliance Form</a:t>
                      </a:r>
                      <a:endParaRPr lang="en-US" sz="1100" dirty="0">
                        <a:latin typeface="Helvetica" panose="020B0604020202020204" pitchFamily="34" charset="0"/>
                        <a:cs typeface="Helvetica" panose="020B0604020202020204" pitchFamily="34" charset="0"/>
                      </a:endParaRPr>
                    </a:p>
                  </a:txBody>
                  <a:tcPr/>
                </a:tc>
                <a:extLst>
                  <a:ext uri="{0D108BD9-81ED-4DB2-BD59-A6C34878D82A}">
                    <a16:rowId xmlns:a16="http://schemas.microsoft.com/office/drawing/2014/main" val="808753212"/>
                  </a:ext>
                </a:extLst>
              </a:tr>
              <a:tr h="840007">
                <a:tc>
                  <a:txBody>
                    <a:bodyPr/>
                    <a:lstStyle/>
                    <a:p>
                      <a:r>
                        <a:rPr lang="en-US" sz="1100" dirty="0">
                          <a:solidFill>
                            <a:schemeClr val="dk1"/>
                          </a:solidFill>
                          <a:latin typeface="Helvetica" panose="020B0604020202020204" pitchFamily="34" charset="0"/>
                          <a:cs typeface="Helvetica" panose="020B0604020202020204" pitchFamily="34" charset="0"/>
                        </a:rPr>
                        <a:t>For facilities located on prime soils or soils of statewide importance, an </a:t>
                      </a:r>
                      <a:r>
                        <a:rPr lang="en-US" sz="1100" b="1" u="sng" dirty="0">
                          <a:solidFill>
                            <a:schemeClr val="dk1"/>
                          </a:solidFill>
                          <a:latin typeface="Helvetica" panose="020B0604020202020204" pitchFamily="34" charset="0"/>
                          <a:cs typeface="Helvetica" panose="020B0604020202020204" pitchFamily="34" charset="0"/>
                        </a:rPr>
                        <a:t>Evidence of the Soil Quality Report</a:t>
                      </a:r>
                      <a:r>
                        <a:rPr lang="en-US" sz="1100" dirty="0">
                          <a:solidFill>
                            <a:schemeClr val="dk1"/>
                          </a:solidFill>
                          <a:latin typeface="Helvetica" panose="020B0604020202020204" pitchFamily="34" charset="0"/>
                          <a:cs typeface="Helvetica" panose="020B0604020202020204" pitchFamily="34" charset="0"/>
                        </a:rPr>
                        <a:t> by qualified soil scientist/engineer and the proposed sequence for facility removal and site restoration; notification of assigned soil conservation district monitor. </a:t>
                      </a:r>
                      <a:endParaRPr lang="en-US" sz="1100" dirty="0">
                        <a:latin typeface="Helvetica" panose="020B0604020202020204" pitchFamily="34" charset="0"/>
                        <a:cs typeface="Helvetica" panose="020B0604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effectLst/>
                          <a:latin typeface="Helvetica" panose="020B0604020202020204" pitchFamily="34" charset="0"/>
                          <a:ea typeface="+mn-ea"/>
                          <a:cs typeface="Helvetica" panose="020B0604020202020204" pitchFamily="34" charset="0"/>
                        </a:rPr>
                        <a:t>A </a:t>
                      </a:r>
                      <a:r>
                        <a:rPr lang="en-US" sz="1100" b="1" u="sng" kern="1200" dirty="0">
                          <a:solidFill>
                            <a:schemeClr val="dk1"/>
                          </a:solidFill>
                          <a:effectLst/>
                          <a:latin typeface="Helvetica" panose="020B0604020202020204" pitchFamily="34" charset="0"/>
                          <a:ea typeface="+mn-ea"/>
                          <a:cs typeface="Helvetica" panose="020B0604020202020204" pitchFamily="34" charset="0"/>
                        </a:rPr>
                        <a:t>Vegetation Management Plan</a:t>
                      </a:r>
                      <a:r>
                        <a:rPr lang="en-US" sz="1100" kern="1200" dirty="0">
                          <a:solidFill>
                            <a:schemeClr val="dk1"/>
                          </a:solidFill>
                          <a:effectLst/>
                          <a:latin typeface="Helvetica" panose="020B0604020202020204" pitchFamily="34" charset="0"/>
                          <a:ea typeface="+mn-ea"/>
                          <a:cs typeface="Helvetica" panose="020B0604020202020204" pitchFamily="34" charset="0"/>
                        </a:rPr>
                        <a:t> consistent with the requirements outlined in N.J.A.C. 14:8-12.8. Solar facilities on built environments, contaminated sites or landfills are not subject to this requirement. </a:t>
                      </a:r>
                    </a:p>
                  </a:txBody>
                  <a:tcPr/>
                </a:tc>
                <a:extLst>
                  <a:ext uri="{0D108BD9-81ED-4DB2-BD59-A6C34878D82A}">
                    <a16:rowId xmlns:a16="http://schemas.microsoft.com/office/drawing/2014/main" val="896181698"/>
                  </a:ext>
                </a:extLst>
              </a:tr>
            </a:tbl>
          </a:graphicData>
        </a:graphic>
      </p:graphicFrame>
    </p:spTree>
    <p:extLst>
      <p:ext uri="{BB962C8B-B14F-4D97-AF65-F5344CB8AC3E}">
        <p14:creationId xmlns:p14="http://schemas.microsoft.com/office/powerpoint/2010/main" val="32592853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38200" y="1410570"/>
            <a:ext cx="10515600" cy="4036859"/>
          </a:xfrm>
        </p:spPr>
        <p:txBody>
          <a:bodyPr/>
          <a:lstStyle/>
          <a:p>
            <a:r>
              <a:rPr lang="en-US" sz="1800" b="1" u="sng" dirty="0">
                <a:solidFill>
                  <a:srgbClr val="002060"/>
                </a:solidFill>
                <a:latin typeface="Helvetica" panose="020B0604020202020204" pitchFamily="34" charset="0"/>
                <a:cs typeface="Helvetica" panose="020B0604020202020204" pitchFamily="34" charset="0"/>
              </a:rPr>
              <a:t>CSI Final As-Built Checklist and forms </a:t>
            </a:r>
            <a:r>
              <a:rPr lang="en-US" sz="1800" dirty="0">
                <a:solidFill>
                  <a:srgbClr val="002060"/>
                </a:solidFill>
                <a:latin typeface="Helvetica" panose="020B0604020202020204" pitchFamily="34" charset="0"/>
                <a:cs typeface="Helvetica" panose="020B0604020202020204" pitchFamily="34" charset="0"/>
              </a:rPr>
              <a:t>can be found on the NJ Clean Energy website under </a:t>
            </a:r>
            <a:r>
              <a:rPr lang="en-US" sz="1800" dirty="0">
                <a:solidFill>
                  <a:srgbClr val="002060"/>
                </a:solidFill>
                <a:latin typeface="Helvetica" panose="020B0604020202020204" pitchFamily="34" charset="0"/>
                <a:cs typeface="Helvetica" panose="020B0604020202020204" pitchFamily="34" charset="0"/>
                <a:hlinkClick r:id="rId2"/>
              </a:rPr>
              <a:t>CSI Program</a:t>
            </a:r>
            <a:r>
              <a:rPr lang="en-US" sz="1800" dirty="0">
                <a:solidFill>
                  <a:srgbClr val="002060"/>
                </a:solidFill>
                <a:latin typeface="Helvetica" panose="020B0604020202020204" pitchFamily="34" charset="0"/>
                <a:cs typeface="Helvetica" panose="020B0604020202020204" pitchFamily="34" charset="0"/>
              </a:rPr>
              <a:t> or on the homepage of the </a:t>
            </a:r>
            <a:r>
              <a:rPr lang="en-US" sz="1800" dirty="0">
                <a:solidFill>
                  <a:srgbClr val="002060"/>
                </a:solidFill>
                <a:latin typeface="Helvetica" panose="020B0604020202020204" pitchFamily="34" charset="0"/>
                <a:cs typeface="Helvetica" panose="020B0604020202020204" pitchFamily="34" charset="0"/>
                <a:hlinkClick r:id="rId3"/>
              </a:rPr>
              <a:t>CSI portal page.</a:t>
            </a:r>
            <a:r>
              <a:rPr lang="en-US" sz="1800" dirty="0">
                <a:solidFill>
                  <a:srgbClr val="002060"/>
                </a:solidFill>
                <a:latin typeface="Helvetica" panose="020B0604020202020204" pitchFamily="34" charset="0"/>
                <a:cs typeface="Helvetica" panose="020B0604020202020204" pitchFamily="34" charset="0"/>
              </a:rPr>
              <a:t> A checklist is included in the portal to use to manage your uploads. </a:t>
            </a:r>
          </a:p>
          <a:p>
            <a:endParaRPr lang="en-US" sz="1800" dirty="0">
              <a:solidFill>
                <a:srgbClr val="002060"/>
              </a:solidFill>
              <a:latin typeface="Helvetica" panose="020B0604020202020204" pitchFamily="34" charset="0"/>
              <a:cs typeface="Helvetica" panose="020B0604020202020204" pitchFamily="34" charset="0"/>
            </a:endParaRPr>
          </a:p>
          <a:p>
            <a:r>
              <a:rPr lang="en-US" sz="1800" dirty="0">
                <a:solidFill>
                  <a:srgbClr val="002060"/>
                </a:solidFill>
                <a:latin typeface="Helvetica" panose="020B0604020202020204" pitchFamily="34" charset="0"/>
                <a:cs typeface="Helvetica" panose="020B0604020202020204" pitchFamily="34" charset="0"/>
              </a:rPr>
              <a:t>All information entered in the CSI registration portal </a:t>
            </a:r>
            <a:r>
              <a:rPr lang="en-US" sz="1800" b="1" u="sng" dirty="0">
                <a:solidFill>
                  <a:srgbClr val="002060"/>
                </a:solidFill>
                <a:latin typeface="Helvetica" panose="020B0604020202020204" pitchFamily="34" charset="0"/>
                <a:cs typeface="Helvetica" panose="020B0604020202020204" pitchFamily="34" charset="0"/>
              </a:rPr>
              <a:t>must be consistent </a:t>
            </a:r>
            <a:r>
              <a:rPr lang="en-US" sz="1800" dirty="0">
                <a:solidFill>
                  <a:srgbClr val="002060"/>
                </a:solidFill>
                <a:latin typeface="Helvetica" panose="020B0604020202020204" pitchFamily="34" charset="0"/>
                <a:cs typeface="Helvetica" panose="020B0604020202020204" pitchFamily="34" charset="0"/>
              </a:rPr>
              <a:t>with the information on the documents that are uploaded.</a:t>
            </a:r>
          </a:p>
          <a:p>
            <a:endParaRPr lang="en-US" sz="1800" dirty="0"/>
          </a:p>
          <a:p>
            <a:r>
              <a:rPr lang="en-US" sz="1800" dirty="0">
                <a:solidFill>
                  <a:srgbClr val="002060"/>
                </a:solidFill>
                <a:latin typeface="Helvetica" panose="020B0604020202020204" pitchFamily="34" charset="0"/>
                <a:ea typeface="Calibri" panose="020F0502020204030204" pitchFamily="34" charset="0"/>
                <a:cs typeface="Helvetica" panose="020B0604020202020204" pitchFamily="34" charset="0"/>
              </a:rPr>
              <a:t>CSI solar facilities must receive permission to operate from the relevant EDC or PJM Interconnection, LLC and submit a Final As-Built (Post-Construction Certification) packet</a:t>
            </a:r>
            <a:r>
              <a:rPr lang="en-US" sz="1800" b="1" u="sng" dirty="0">
                <a:solidFill>
                  <a:srgbClr val="002060"/>
                </a:solidFill>
                <a:latin typeface="Helvetica" panose="020B0604020202020204" pitchFamily="34" charset="0"/>
                <a:ea typeface="Calibri" panose="020F0502020204030204" pitchFamily="34" charset="0"/>
                <a:cs typeface="Helvetica" panose="020B0604020202020204" pitchFamily="34" charset="0"/>
              </a:rPr>
              <a:t> prior to the expiration date </a:t>
            </a:r>
            <a:r>
              <a:rPr lang="en-US" sz="1800" dirty="0">
                <a:solidFill>
                  <a:srgbClr val="002060"/>
                </a:solidFill>
                <a:latin typeface="Helvetica" panose="020B0604020202020204" pitchFamily="34" charset="0"/>
                <a:ea typeface="Calibri" panose="020F0502020204030204" pitchFamily="34" charset="0"/>
                <a:cs typeface="Helvetica" panose="020B0604020202020204" pitchFamily="34" charset="0"/>
              </a:rPr>
              <a:t>noted in the Notice of Conditional Registration. </a:t>
            </a:r>
          </a:p>
          <a:p>
            <a:endParaRPr lang="en-US" sz="2000" dirty="0">
              <a:solidFill>
                <a:srgbClr val="002060"/>
              </a:solidFill>
              <a:latin typeface="Helvetica" panose="020B0604020202020204" pitchFamily="34" charset="0"/>
              <a:ea typeface="Calibri" panose="020F0502020204030204" pitchFamily="34" charset="0"/>
              <a:cs typeface="Helvetica" panose="020B0604020202020204" pitchFamily="34" charset="0"/>
            </a:endParaRPr>
          </a:p>
          <a:p>
            <a:r>
              <a:rPr lang="en-US" sz="1800" dirty="0">
                <a:solidFill>
                  <a:srgbClr val="002060"/>
                </a:solidFill>
                <a:latin typeface="Helvetica" panose="020B0604020202020204" pitchFamily="34" charset="0"/>
                <a:cs typeface="Helvetica" panose="020B0604020202020204" pitchFamily="34" charset="0"/>
              </a:rPr>
              <a:t>Documents submitted with electronic signatures must include a </a:t>
            </a:r>
            <a:r>
              <a:rPr lang="en-US" sz="1800" b="1" u="sng" dirty="0">
                <a:solidFill>
                  <a:srgbClr val="002060"/>
                </a:solidFill>
                <a:latin typeface="Helvetica" panose="020B0604020202020204" pitchFamily="34" charset="0"/>
                <a:cs typeface="Helvetica" panose="020B0604020202020204" pitchFamily="34" charset="0"/>
              </a:rPr>
              <a:t>Signature Verification Sheet</a:t>
            </a:r>
          </a:p>
          <a:p>
            <a:endParaRPr lang="en-US" sz="2000" b="1" u="sng" dirty="0">
              <a:solidFill>
                <a:srgbClr val="002060"/>
              </a:solidFill>
              <a:latin typeface="Helvetica" panose="020B0604020202020204" pitchFamily="34" charset="0"/>
              <a:cs typeface="Helvetica" panose="020B0604020202020204" pitchFamily="34" charset="0"/>
            </a:endParaRPr>
          </a:p>
          <a:p>
            <a:endParaRPr lang="en-US" sz="2000" dirty="0">
              <a:latin typeface="Helvetica" panose="020B0604020202020204" pitchFamily="34" charset="0"/>
              <a:cs typeface="Helvetica" panose="020B0604020202020204" pitchFamily="34" charset="0"/>
            </a:endParaRPr>
          </a:p>
          <a:p>
            <a:endParaRPr lang="en-US" sz="2000" dirty="0">
              <a:solidFill>
                <a:srgbClr val="002060"/>
              </a:solidFill>
              <a:latin typeface="Helvetica" panose="020B0604020202020204" pitchFamily="34" charset="0"/>
              <a:cs typeface="Helvetica" panose="020B0604020202020204" pitchFamily="34" charset="0"/>
            </a:endParaRPr>
          </a:p>
        </p:txBody>
      </p:sp>
      <p:sp>
        <p:nvSpPr>
          <p:cNvPr id="3" name="Slide Number Placeholder 2">
            <a:extLst>
              <a:ext uri="{FF2B5EF4-FFF2-40B4-BE49-F238E27FC236}">
                <a16:creationId xmlns:a16="http://schemas.microsoft.com/office/drawing/2014/main" id="{4C855D87-3064-AFF8-64EE-3FBBABC73A9E}"/>
              </a:ext>
            </a:extLst>
          </p:cNvPr>
          <p:cNvSpPr>
            <a:spLocks noGrp="1"/>
          </p:cNvSpPr>
          <p:nvPr>
            <p:ph type="sldNum" sz="quarter" idx="12"/>
          </p:nvPr>
        </p:nvSpPr>
        <p:spPr/>
        <p:txBody>
          <a:bodyPr/>
          <a:lstStyle/>
          <a:p>
            <a:fld id="{66469543-EFA7-49FE-9FBA-0A7EAC2E5F01}" type="slidenum">
              <a:rPr lang="en-US" smtClean="0"/>
              <a:pPr/>
              <a:t>16</a:t>
            </a:fld>
            <a:endParaRPr lang="en-US" dirty="0"/>
          </a:p>
        </p:txBody>
      </p:sp>
      <p:sp>
        <p:nvSpPr>
          <p:cNvPr id="4" name="Title 3">
            <a:extLst>
              <a:ext uri="{FF2B5EF4-FFF2-40B4-BE49-F238E27FC236}">
                <a16:creationId xmlns:a16="http://schemas.microsoft.com/office/drawing/2014/main" id="{3E394640-ACE6-41F3-24ED-862B2E504F92}"/>
              </a:ext>
            </a:extLst>
          </p:cNvPr>
          <p:cNvSpPr>
            <a:spLocks noGrp="1"/>
          </p:cNvSpPr>
          <p:nvPr>
            <p:ph type="title"/>
          </p:nvPr>
        </p:nvSpPr>
        <p:spPr/>
        <p:txBody>
          <a:bodyPr/>
          <a:lstStyle/>
          <a:p>
            <a:r>
              <a:rPr lang="en-US" sz="3000" dirty="0"/>
              <a:t>CSI </a:t>
            </a:r>
            <a:r>
              <a:rPr lang="en-US" sz="3000" dirty="0">
                <a:latin typeface="Helvetica" panose="020B0604020202020204" pitchFamily="34" charset="0"/>
                <a:cs typeface="Helvetica" panose="020B0604020202020204" pitchFamily="34" charset="0"/>
              </a:rPr>
              <a:t>Post Construction (Final As-Built) Certification Checklist</a:t>
            </a:r>
            <a:endParaRPr lang="en-US" sz="3000" dirty="0"/>
          </a:p>
        </p:txBody>
      </p:sp>
      <p:sp>
        <p:nvSpPr>
          <p:cNvPr id="5" name="TextBox 4">
            <a:extLst>
              <a:ext uri="{FF2B5EF4-FFF2-40B4-BE49-F238E27FC236}">
                <a16:creationId xmlns:a16="http://schemas.microsoft.com/office/drawing/2014/main" id="{19FA0ECE-1960-E81F-6553-808D36EB2909}"/>
              </a:ext>
            </a:extLst>
          </p:cNvPr>
          <p:cNvSpPr txBox="1"/>
          <p:nvPr/>
        </p:nvSpPr>
        <p:spPr>
          <a:xfrm>
            <a:off x="3828175" y="5501781"/>
            <a:ext cx="7699287" cy="800219"/>
          </a:xfrm>
          <a:prstGeom prst="rect">
            <a:avLst/>
          </a:prstGeom>
          <a:noFill/>
        </p:spPr>
        <p:txBody>
          <a:bodyPr wrap="none" rtlCol="0">
            <a:spAutoFit/>
          </a:bodyPr>
          <a:lstStyle/>
          <a:p>
            <a:r>
              <a:rPr lang="en-US" sz="1400" b="1" u="sng" dirty="0">
                <a:solidFill>
                  <a:srgbClr val="002060"/>
                </a:solidFill>
                <a:latin typeface="Helvetica" panose="020B0604020202020204" pitchFamily="34" charset="0"/>
                <a:ea typeface="Calibri" panose="020F0502020204030204" pitchFamily="34" charset="0"/>
                <a:cs typeface="Helvetica" panose="020B0604020202020204" pitchFamily="34" charset="0"/>
              </a:rPr>
              <a:t>NOTE: </a:t>
            </a:r>
            <a:r>
              <a:rPr lang="en-US" sz="1400" dirty="0">
                <a:solidFill>
                  <a:srgbClr val="002060"/>
                </a:solidFill>
                <a:latin typeface="Helvetica" panose="020B0604020202020204" pitchFamily="34" charset="0"/>
                <a:ea typeface="Calibri" panose="020F0502020204030204" pitchFamily="34" charset="0"/>
                <a:cs typeface="Helvetica" panose="020B0604020202020204" pitchFamily="34" charset="0"/>
              </a:rPr>
              <a:t>CSI solar facilities that do not submit a Final As-Built packet with permission to operate </a:t>
            </a:r>
          </a:p>
          <a:p>
            <a:r>
              <a:rPr lang="en-US" sz="1400" dirty="0">
                <a:solidFill>
                  <a:srgbClr val="002060"/>
                </a:solidFill>
                <a:latin typeface="Helvetica" panose="020B0604020202020204" pitchFamily="34" charset="0"/>
                <a:ea typeface="Calibri" panose="020F0502020204030204" pitchFamily="34" charset="0"/>
                <a:cs typeface="Helvetica" panose="020B0604020202020204" pitchFamily="34" charset="0"/>
              </a:rPr>
              <a:t>on or before the expiration date </a:t>
            </a:r>
            <a:r>
              <a:rPr lang="en-US" sz="1400" b="1" u="sng" dirty="0">
                <a:solidFill>
                  <a:srgbClr val="002060"/>
                </a:solidFill>
                <a:latin typeface="Helvetica" panose="020B0604020202020204" pitchFamily="34" charset="0"/>
                <a:ea typeface="Calibri" panose="020F0502020204030204" pitchFamily="34" charset="0"/>
                <a:cs typeface="Helvetica" panose="020B0604020202020204" pitchFamily="34" charset="0"/>
              </a:rPr>
              <a:t>may lose their SREC-II qualification</a:t>
            </a:r>
            <a:r>
              <a:rPr lang="en-US" sz="1400" dirty="0">
                <a:solidFill>
                  <a:srgbClr val="002060"/>
                </a:solidFill>
                <a:latin typeface="Helvetica" panose="020B0604020202020204" pitchFamily="34" charset="0"/>
                <a:ea typeface="Calibri" panose="020F0502020204030204" pitchFamily="34" charset="0"/>
                <a:cs typeface="Helvetica" panose="020B0604020202020204" pitchFamily="34" charset="0"/>
              </a:rPr>
              <a:t>. </a:t>
            </a:r>
          </a:p>
          <a:p>
            <a:endParaRPr lang="en-US" dirty="0"/>
          </a:p>
        </p:txBody>
      </p:sp>
    </p:spTree>
    <p:extLst>
      <p:ext uri="{BB962C8B-B14F-4D97-AF65-F5344CB8AC3E}">
        <p14:creationId xmlns:p14="http://schemas.microsoft.com/office/powerpoint/2010/main" val="37838295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272A068-5D84-3562-F287-5ECB3082BDFE}"/>
              </a:ext>
            </a:extLst>
          </p:cNvPr>
          <p:cNvSpPr>
            <a:spLocks noGrp="1"/>
          </p:cNvSpPr>
          <p:nvPr>
            <p:ph idx="1"/>
          </p:nvPr>
        </p:nvSpPr>
        <p:spPr>
          <a:xfrm>
            <a:off x="687198" y="1523622"/>
            <a:ext cx="10515600" cy="4036859"/>
          </a:xfrm>
        </p:spPr>
        <p:txBody>
          <a:bodyPr/>
          <a:lstStyle/>
          <a:p>
            <a:pPr marL="0" indent="0">
              <a:buNone/>
            </a:pPr>
            <a:r>
              <a:rPr lang="en-US" sz="1600" dirty="0">
                <a:solidFill>
                  <a:srgbClr val="002060"/>
                </a:solidFill>
                <a:effectLst/>
                <a:latin typeface="Helvetica" panose="020B0604020202020204" pitchFamily="34" charset="0"/>
                <a:ea typeface="Calibri" panose="020F0502020204030204" pitchFamily="34" charset="0"/>
                <a:cs typeface="Helvetica" panose="020B0604020202020204" pitchFamily="34" charset="0"/>
              </a:rPr>
              <a:t>Solar facilities registered in the CSI program may be eligible for </a:t>
            </a:r>
            <a:r>
              <a:rPr lang="en-US" sz="1600" b="1" u="sng" dirty="0">
                <a:solidFill>
                  <a:srgbClr val="002060"/>
                </a:solidFill>
                <a:effectLst/>
                <a:latin typeface="Helvetica" panose="020B0604020202020204" pitchFamily="34" charset="0"/>
                <a:ea typeface="Calibri" panose="020F0502020204030204" pitchFamily="34" charset="0"/>
                <a:cs typeface="Helvetica" panose="020B0604020202020204" pitchFamily="34" charset="0"/>
              </a:rPr>
              <a:t>one six-month extension </a:t>
            </a:r>
            <a:r>
              <a:rPr lang="en-US" sz="1600" dirty="0">
                <a:solidFill>
                  <a:srgbClr val="002060"/>
                </a:solidFill>
                <a:effectLst/>
                <a:latin typeface="Helvetica" panose="020B0604020202020204" pitchFamily="34" charset="0"/>
                <a:ea typeface="Calibri" panose="020F0502020204030204" pitchFamily="34" charset="0"/>
                <a:cs typeface="Helvetica" panose="020B0604020202020204" pitchFamily="34" charset="0"/>
              </a:rPr>
              <a:t>at the discretion of the CSI Program Manager, as determined on a case-by-case basis.</a:t>
            </a:r>
          </a:p>
          <a:p>
            <a:pPr marL="0" indent="0">
              <a:buNone/>
            </a:pPr>
            <a:endParaRPr lang="en-US" sz="1600" dirty="0">
              <a:solidFill>
                <a:srgbClr val="002060"/>
              </a:solidFill>
              <a:effectLst/>
              <a:latin typeface="Helvetica" panose="020B0604020202020204" pitchFamily="34" charset="0"/>
              <a:ea typeface="Calibri" panose="020F0502020204030204" pitchFamily="34" charset="0"/>
              <a:cs typeface="Helvetica" panose="020B0604020202020204" pitchFamily="34" charset="0"/>
            </a:endParaRPr>
          </a:p>
          <a:p>
            <a:pPr lvl="1"/>
            <a:r>
              <a:rPr lang="en-US" sz="1400" dirty="0">
                <a:solidFill>
                  <a:srgbClr val="002060"/>
                </a:solidFill>
                <a:effectLst/>
                <a:latin typeface="Helvetica" panose="020B0604020202020204" pitchFamily="34" charset="0"/>
                <a:ea typeface="Calibri" panose="020F0502020204030204" pitchFamily="34" charset="0"/>
                <a:cs typeface="Helvetica" panose="020B0604020202020204" pitchFamily="34" charset="0"/>
              </a:rPr>
              <a:t>All extension requests must be submitted in the CSI online registration portal </a:t>
            </a:r>
            <a:r>
              <a:rPr lang="en-US" sz="1400" b="1" u="sng" dirty="0">
                <a:solidFill>
                  <a:srgbClr val="002060"/>
                </a:solidFill>
                <a:effectLst/>
                <a:latin typeface="Helvetica" panose="020B0604020202020204" pitchFamily="34" charset="0"/>
                <a:ea typeface="Calibri" panose="020F0502020204030204" pitchFamily="34" charset="0"/>
                <a:cs typeface="Helvetica" panose="020B0604020202020204" pitchFamily="34" charset="0"/>
              </a:rPr>
              <a:t>on or before </a:t>
            </a:r>
            <a:r>
              <a:rPr lang="en-US" sz="1400" dirty="0">
                <a:solidFill>
                  <a:srgbClr val="002060"/>
                </a:solidFill>
                <a:effectLst/>
                <a:latin typeface="Helvetica" panose="020B0604020202020204" pitchFamily="34" charset="0"/>
                <a:ea typeface="Calibri" panose="020F0502020204030204" pitchFamily="34" charset="0"/>
                <a:cs typeface="Helvetica" panose="020B0604020202020204" pitchFamily="34" charset="0"/>
              </a:rPr>
              <a:t>the CSI registration’s expiration date, noted in the CSI conditional acceptance letter. </a:t>
            </a:r>
          </a:p>
          <a:p>
            <a:pPr lvl="1"/>
            <a:r>
              <a:rPr lang="en-US" sz="1400" dirty="0">
                <a:solidFill>
                  <a:srgbClr val="002060"/>
                </a:solidFill>
                <a:effectLst/>
                <a:latin typeface="Helvetica" panose="020B0604020202020204" pitchFamily="34" charset="0"/>
                <a:ea typeface="Calibri" panose="020F0502020204030204" pitchFamily="34" charset="0"/>
                <a:cs typeface="Helvetica" panose="020B0604020202020204" pitchFamily="34" charset="0"/>
              </a:rPr>
              <a:t>Extension requests that are submitted after the expiration date will not be considered and the CSI registration will be cancelled.</a:t>
            </a:r>
          </a:p>
          <a:p>
            <a:pPr lvl="1"/>
            <a:r>
              <a:rPr lang="en-US" sz="1400" b="0" i="0" dirty="0">
                <a:solidFill>
                  <a:srgbClr val="002060"/>
                </a:solidFill>
                <a:effectLst/>
                <a:latin typeface="Helvetica" panose="020B0604020202020204" pitchFamily="34" charset="0"/>
                <a:cs typeface="Helvetica" panose="020B0604020202020204" pitchFamily="34" charset="0"/>
              </a:rPr>
              <a:t>The CSI Program Manager will take into consideration whether the registrant has submitted timely quarterly milestone reporting forms</a:t>
            </a:r>
          </a:p>
          <a:p>
            <a:pPr lvl="1"/>
            <a:endParaRPr lang="en-US" sz="1400" dirty="0">
              <a:solidFill>
                <a:srgbClr val="002060"/>
              </a:solidFill>
              <a:effectLst/>
              <a:latin typeface="Helvetica" panose="020B0604020202020204" pitchFamily="34" charset="0"/>
              <a:ea typeface="Calibri" panose="020F0502020204030204" pitchFamily="34" charset="0"/>
              <a:cs typeface="Helvetica" panose="020B0604020202020204" pitchFamily="34" charset="0"/>
            </a:endParaRPr>
          </a:p>
          <a:p>
            <a:pPr>
              <a:lnSpc>
                <a:spcPct val="107000"/>
              </a:lnSpc>
              <a:spcBef>
                <a:spcPts val="0"/>
              </a:spcBef>
            </a:pPr>
            <a:r>
              <a:rPr lang="en-US" sz="1600" dirty="0">
                <a:solidFill>
                  <a:srgbClr val="002060"/>
                </a:solidFill>
                <a:effectLst/>
                <a:latin typeface="Helvetica" panose="020B0604020202020204" pitchFamily="34" charset="0"/>
                <a:ea typeface="Calibri" panose="020F0502020204030204" pitchFamily="34" charset="0"/>
                <a:cs typeface="Helvetica" panose="020B0604020202020204" pitchFamily="34" charset="0"/>
              </a:rPr>
              <a:t>If the extension is granted, the CSI Program registration manager shall provide a</a:t>
            </a:r>
            <a:r>
              <a:rPr lang="en-US" sz="1600" dirty="0">
                <a:solidFill>
                  <a:srgbClr val="002060"/>
                </a:solidFill>
                <a:latin typeface="Helvetica" panose="020B0604020202020204" pitchFamily="34" charset="0"/>
                <a:ea typeface="Calibri" panose="020F0502020204030204" pitchFamily="34" charset="0"/>
                <a:cs typeface="Helvetica" panose="020B0604020202020204" pitchFamily="34" charset="0"/>
              </a:rPr>
              <a:t> </a:t>
            </a:r>
            <a:r>
              <a:rPr lang="en-US" sz="1600" dirty="0">
                <a:solidFill>
                  <a:srgbClr val="002060"/>
                </a:solidFill>
                <a:effectLst/>
                <a:latin typeface="Helvetica" panose="020B0604020202020204" pitchFamily="34" charset="0"/>
                <a:ea typeface="Calibri" panose="020F0502020204030204" pitchFamily="34" charset="0"/>
                <a:cs typeface="Helvetica" panose="020B0604020202020204" pitchFamily="34" charset="0"/>
              </a:rPr>
              <a:t>new conditional CSI registration expiration date, six months from the expiration of the</a:t>
            </a:r>
            <a:r>
              <a:rPr lang="en-US" sz="1600" dirty="0">
                <a:solidFill>
                  <a:srgbClr val="002060"/>
                </a:solidFill>
                <a:latin typeface="Helvetica" panose="020B0604020202020204" pitchFamily="34" charset="0"/>
                <a:ea typeface="Calibri" panose="020F0502020204030204" pitchFamily="34" charset="0"/>
                <a:cs typeface="Helvetica" panose="020B0604020202020204" pitchFamily="34" charset="0"/>
              </a:rPr>
              <a:t> </a:t>
            </a:r>
            <a:r>
              <a:rPr lang="en-US" sz="1600" dirty="0">
                <a:solidFill>
                  <a:srgbClr val="002060"/>
                </a:solidFill>
                <a:effectLst/>
                <a:latin typeface="Helvetica" panose="020B0604020202020204" pitchFamily="34" charset="0"/>
                <a:ea typeface="Calibri" panose="020F0502020204030204" pitchFamily="34" charset="0"/>
                <a:cs typeface="Helvetica" panose="020B0604020202020204" pitchFamily="34" charset="0"/>
              </a:rPr>
              <a:t>original conditional acceptance letter.</a:t>
            </a:r>
          </a:p>
          <a:p>
            <a:pPr>
              <a:lnSpc>
                <a:spcPct val="107000"/>
              </a:lnSpc>
              <a:spcBef>
                <a:spcPts val="0"/>
              </a:spcBef>
            </a:pPr>
            <a:endParaRPr lang="en-US" sz="1600" dirty="0">
              <a:solidFill>
                <a:srgbClr val="002060"/>
              </a:solidFill>
              <a:effectLst/>
              <a:latin typeface="Helvetica" panose="020B0604020202020204" pitchFamily="34" charset="0"/>
              <a:ea typeface="Calibri" panose="020F0502020204030204" pitchFamily="34" charset="0"/>
              <a:cs typeface="Helvetica" panose="020B0604020202020204" pitchFamily="34" charset="0"/>
            </a:endParaRPr>
          </a:p>
          <a:p>
            <a:pPr marR="0">
              <a:spcBef>
                <a:spcPts val="1125"/>
              </a:spcBef>
              <a:spcAft>
                <a:spcPts val="1125"/>
              </a:spcAft>
            </a:pPr>
            <a:r>
              <a:rPr lang="en-US" sz="1600" dirty="0">
                <a:solidFill>
                  <a:srgbClr val="002060"/>
                </a:solidFill>
                <a:effectLst/>
                <a:latin typeface="Helvetica" panose="020B0604020202020204" pitchFamily="34" charset="0"/>
                <a:ea typeface="Times New Roman" panose="02020603050405020304" pitchFamily="18" charset="0"/>
                <a:cs typeface="Helvetica" panose="020B0604020202020204" pitchFamily="34" charset="0"/>
              </a:rPr>
              <a:t>Any CSI solar facility that would like to submit a request for a second extension must submit a petition to the Board Secretary, for consideration. Instruction for submitting a petition can be found on the NJ Clean Energy website under the</a:t>
            </a:r>
            <a:r>
              <a:rPr lang="en-US" sz="1600" dirty="0">
                <a:solidFill>
                  <a:schemeClr val="tx2"/>
                </a:solidFill>
                <a:effectLst/>
                <a:latin typeface="Helvetica" panose="020B0604020202020204" pitchFamily="34" charset="0"/>
                <a:ea typeface="Times New Roman" panose="02020603050405020304" pitchFamily="18" charset="0"/>
                <a:cs typeface="Helvetica" panose="020B0604020202020204" pitchFamily="34" charset="0"/>
              </a:rPr>
              <a:t> </a:t>
            </a:r>
            <a:r>
              <a:rPr lang="en-US" sz="1600" u="sng" dirty="0">
                <a:solidFill>
                  <a:srgbClr val="000000"/>
                </a:solidFill>
                <a:effectLst/>
                <a:latin typeface="Helvetica" panose="020B0604020202020204" pitchFamily="34" charset="0"/>
                <a:ea typeface="Times New Roman" panose="02020603050405020304" pitchFamily="18" charset="0"/>
                <a:cs typeface="Helvetica" panose="020B0604020202020204" pitchFamily="34" charset="0"/>
                <a:hlinkClick r:id="rId2"/>
              </a:rPr>
              <a:t>NJBPU Homepage</a:t>
            </a:r>
            <a:r>
              <a:rPr lang="en-US" sz="1600" dirty="0">
                <a:solidFill>
                  <a:srgbClr val="000000"/>
                </a:solidFill>
                <a:effectLst/>
                <a:latin typeface="Helvetica" panose="020B0604020202020204" pitchFamily="34" charset="0"/>
                <a:ea typeface="Times New Roman" panose="02020603050405020304" pitchFamily="18" charset="0"/>
                <a:cs typeface="Helvetica" panose="020B0604020202020204" pitchFamily="34" charset="0"/>
              </a:rPr>
              <a:t>.  </a:t>
            </a:r>
            <a:endParaRPr lang="en-US" sz="1600" dirty="0">
              <a:effectLst/>
              <a:latin typeface="Helvetica" panose="020B0604020202020204" pitchFamily="34" charset="0"/>
              <a:ea typeface="Times New Roman" panose="02020603050405020304" pitchFamily="18" charset="0"/>
              <a:cs typeface="Helvetica" panose="020B0604020202020204" pitchFamily="34" charset="0"/>
            </a:endParaRPr>
          </a:p>
          <a:p>
            <a:endParaRPr lang="en-US" sz="2000" dirty="0"/>
          </a:p>
        </p:txBody>
      </p:sp>
      <p:sp>
        <p:nvSpPr>
          <p:cNvPr id="3" name="Slide Number Placeholder 2">
            <a:extLst>
              <a:ext uri="{FF2B5EF4-FFF2-40B4-BE49-F238E27FC236}">
                <a16:creationId xmlns:a16="http://schemas.microsoft.com/office/drawing/2014/main" id="{42D0E75F-4CBD-1E30-63BB-CFA3FAD86D44}"/>
              </a:ext>
            </a:extLst>
          </p:cNvPr>
          <p:cNvSpPr>
            <a:spLocks noGrp="1"/>
          </p:cNvSpPr>
          <p:nvPr>
            <p:ph type="sldNum" sz="quarter" idx="12"/>
          </p:nvPr>
        </p:nvSpPr>
        <p:spPr/>
        <p:txBody>
          <a:bodyPr/>
          <a:lstStyle/>
          <a:p>
            <a:fld id="{66469543-EFA7-49FE-9FBA-0A7EAC2E5F01}" type="slidenum">
              <a:rPr lang="en-US" smtClean="0"/>
              <a:pPr/>
              <a:t>17</a:t>
            </a:fld>
            <a:endParaRPr lang="en-US" dirty="0"/>
          </a:p>
        </p:txBody>
      </p:sp>
      <p:sp>
        <p:nvSpPr>
          <p:cNvPr id="4" name="Title 3">
            <a:extLst>
              <a:ext uri="{FF2B5EF4-FFF2-40B4-BE49-F238E27FC236}">
                <a16:creationId xmlns:a16="http://schemas.microsoft.com/office/drawing/2014/main" id="{A9107792-AEE9-E2AA-4549-764F50923256}"/>
              </a:ext>
            </a:extLst>
          </p:cNvPr>
          <p:cNvSpPr>
            <a:spLocks noGrp="1"/>
          </p:cNvSpPr>
          <p:nvPr>
            <p:ph type="title"/>
          </p:nvPr>
        </p:nvSpPr>
        <p:spPr/>
        <p:txBody>
          <a:bodyPr/>
          <a:lstStyle/>
          <a:p>
            <a:r>
              <a:rPr lang="en-US" sz="3200" dirty="0"/>
              <a:t>CSI Program Extension Policy</a:t>
            </a:r>
          </a:p>
        </p:txBody>
      </p:sp>
    </p:spTree>
    <p:extLst>
      <p:ext uri="{BB962C8B-B14F-4D97-AF65-F5344CB8AC3E}">
        <p14:creationId xmlns:p14="http://schemas.microsoft.com/office/powerpoint/2010/main" val="1192570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AA8B26E-BEAB-39CA-00CB-D78680AE5842}"/>
              </a:ext>
            </a:extLst>
          </p:cNvPr>
          <p:cNvSpPr>
            <a:spLocks noGrp="1"/>
          </p:cNvSpPr>
          <p:nvPr>
            <p:ph type="sldNum" sz="quarter" idx="12"/>
          </p:nvPr>
        </p:nvSpPr>
        <p:spPr/>
        <p:txBody>
          <a:bodyPr/>
          <a:lstStyle/>
          <a:p>
            <a:fld id="{66469543-EFA7-49FE-9FBA-0A7EAC2E5F01}" type="slidenum">
              <a:rPr lang="en-US" smtClean="0"/>
              <a:pPr/>
              <a:t>18</a:t>
            </a:fld>
            <a:endParaRPr lang="en-US" dirty="0"/>
          </a:p>
        </p:txBody>
      </p:sp>
      <p:sp>
        <p:nvSpPr>
          <p:cNvPr id="4" name="Title 3">
            <a:extLst>
              <a:ext uri="{FF2B5EF4-FFF2-40B4-BE49-F238E27FC236}">
                <a16:creationId xmlns:a16="http://schemas.microsoft.com/office/drawing/2014/main" id="{4CA62A42-7441-D765-D0DD-670659B7DC14}"/>
              </a:ext>
            </a:extLst>
          </p:cNvPr>
          <p:cNvSpPr>
            <a:spLocks noGrp="1"/>
          </p:cNvSpPr>
          <p:nvPr>
            <p:ph type="title"/>
          </p:nvPr>
        </p:nvSpPr>
        <p:spPr/>
        <p:txBody>
          <a:bodyPr/>
          <a:lstStyle/>
          <a:p>
            <a:r>
              <a:rPr lang="en-US" sz="3200" dirty="0"/>
              <a:t>CSI Extension Request Requirements</a:t>
            </a:r>
          </a:p>
        </p:txBody>
      </p:sp>
      <p:graphicFrame>
        <p:nvGraphicFramePr>
          <p:cNvPr id="5" name="Table 5">
            <a:extLst>
              <a:ext uri="{FF2B5EF4-FFF2-40B4-BE49-F238E27FC236}">
                <a16:creationId xmlns:a16="http://schemas.microsoft.com/office/drawing/2014/main" id="{A2D50351-F12C-BDC8-BE60-A87B0302C1FC}"/>
              </a:ext>
            </a:extLst>
          </p:cNvPr>
          <p:cNvGraphicFramePr>
            <a:graphicFrameLocks noGrp="1"/>
          </p:cNvGraphicFramePr>
          <p:nvPr>
            <p:extLst>
              <p:ext uri="{D42A27DB-BD31-4B8C-83A1-F6EECF244321}">
                <p14:modId xmlns:p14="http://schemas.microsoft.com/office/powerpoint/2010/main" val="856354542"/>
              </p:ext>
            </p:extLst>
          </p:nvPr>
        </p:nvGraphicFramePr>
        <p:xfrm>
          <a:off x="5439747" y="1296036"/>
          <a:ext cx="6286088" cy="5369999"/>
        </p:xfrm>
        <a:graphic>
          <a:graphicData uri="http://schemas.openxmlformats.org/drawingml/2006/table">
            <a:tbl>
              <a:tblPr firstRow="1" bandRow="1">
                <a:tableStyleId>{5C22544A-7EE6-4342-B048-85BDC9FD1C3A}</a:tableStyleId>
              </a:tblPr>
              <a:tblGrid>
                <a:gridCol w="6286088">
                  <a:extLst>
                    <a:ext uri="{9D8B030D-6E8A-4147-A177-3AD203B41FA5}">
                      <a16:colId xmlns:a16="http://schemas.microsoft.com/office/drawing/2014/main" val="2605774745"/>
                    </a:ext>
                  </a:extLst>
                </a:gridCol>
              </a:tblGrid>
              <a:tr h="319701">
                <a:tc>
                  <a:txBody>
                    <a:bodyPr/>
                    <a:lstStyle/>
                    <a:p>
                      <a:pPr algn="ctr"/>
                      <a:r>
                        <a:rPr lang="en-US" sz="1600" dirty="0"/>
                        <a:t>Extension Request Checklist</a:t>
                      </a:r>
                    </a:p>
                  </a:txBody>
                  <a:tcPr/>
                </a:tc>
                <a:extLst>
                  <a:ext uri="{0D108BD9-81ED-4DB2-BD59-A6C34878D82A}">
                    <a16:rowId xmlns:a16="http://schemas.microsoft.com/office/drawing/2014/main" val="2066952477"/>
                  </a:ext>
                </a:extLst>
              </a:tr>
              <a:tr h="5881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dk1"/>
                          </a:solidFill>
                          <a:effectLst/>
                          <a:latin typeface="Helvetica" panose="020B0604020202020204" pitchFamily="34" charset="0"/>
                          <a:ea typeface="+mn-ea"/>
                          <a:cs typeface="Helvetica" panose="020B0604020202020204" pitchFamily="34" charset="0"/>
                        </a:rPr>
                        <a:t>A </a:t>
                      </a:r>
                      <a:r>
                        <a:rPr lang="en-US" sz="1200" b="1" i="1" u="sng" kern="1200" dirty="0">
                          <a:solidFill>
                            <a:schemeClr val="dk1"/>
                          </a:solidFill>
                          <a:effectLst/>
                          <a:latin typeface="Helvetica" panose="020B0604020202020204" pitchFamily="34" charset="0"/>
                          <a:ea typeface="+mn-ea"/>
                          <a:cs typeface="Helvetica" panose="020B0604020202020204" pitchFamily="34" charset="0"/>
                        </a:rPr>
                        <a:t>Cover Letter </a:t>
                      </a:r>
                      <a:r>
                        <a:rPr lang="en-US" sz="1200" kern="1200" dirty="0">
                          <a:solidFill>
                            <a:schemeClr val="dk1"/>
                          </a:solidFill>
                          <a:effectLst/>
                          <a:latin typeface="Helvetica" panose="020B0604020202020204" pitchFamily="34" charset="0"/>
                          <a:ea typeface="+mn-ea"/>
                          <a:cs typeface="Helvetica" panose="020B0604020202020204" pitchFamily="34" charset="0"/>
                        </a:rPr>
                        <a:t>explaining the reason for the delay in completing the solar installation.</a:t>
                      </a:r>
                    </a:p>
                    <a:p>
                      <a:endParaRPr lang="en-US" sz="1200" dirty="0"/>
                    </a:p>
                  </a:txBody>
                  <a:tcPr/>
                </a:tc>
                <a:extLst>
                  <a:ext uri="{0D108BD9-81ED-4DB2-BD59-A6C34878D82A}">
                    <a16:rowId xmlns:a16="http://schemas.microsoft.com/office/drawing/2014/main" val="1624294467"/>
                  </a:ext>
                </a:extLst>
              </a:tr>
              <a:tr h="85553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dk1"/>
                          </a:solidFill>
                          <a:effectLst/>
                          <a:latin typeface="Helvetica" panose="020B0604020202020204" pitchFamily="34" charset="0"/>
                          <a:ea typeface="+mn-ea"/>
                          <a:cs typeface="Helvetica" panose="020B0604020202020204" pitchFamily="34" charset="0"/>
                        </a:rPr>
                        <a:t>Date-stamped </a:t>
                      </a:r>
                      <a:r>
                        <a:rPr lang="en-US" sz="1200" b="1" i="1" u="sng" kern="1200" dirty="0">
                          <a:solidFill>
                            <a:schemeClr val="dk1"/>
                          </a:solidFill>
                          <a:effectLst/>
                          <a:latin typeface="Helvetica" panose="020B0604020202020204" pitchFamily="34" charset="0"/>
                          <a:ea typeface="+mn-ea"/>
                          <a:cs typeface="Helvetica" panose="020B0604020202020204" pitchFamily="34" charset="0"/>
                        </a:rPr>
                        <a:t>evidence that project representatives attempted to communicate with local code officials</a:t>
                      </a:r>
                      <a:r>
                        <a:rPr lang="en-US" sz="1200" kern="1200" dirty="0">
                          <a:solidFill>
                            <a:schemeClr val="dk1"/>
                          </a:solidFill>
                          <a:effectLst/>
                          <a:latin typeface="Helvetica" panose="020B0604020202020204" pitchFamily="34" charset="0"/>
                          <a:ea typeface="+mn-ea"/>
                          <a:cs typeface="Helvetica" panose="020B0604020202020204" pitchFamily="34" charset="0"/>
                        </a:rPr>
                        <a:t> (e.g., emails with the local code officials requesting an inspection); or, if the project has already passed local code inspections, include copies of permits. </a:t>
                      </a:r>
                    </a:p>
                    <a:p>
                      <a:endParaRPr lang="en-US" sz="1200" dirty="0"/>
                    </a:p>
                  </a:txBody>
                  <a:tcPr/>
                </a:tc>
                <a:extLst>
                  <a:ext uri="{0D108BD9-81ED-4DB2-BD59-A6C34878D82A}">
                    <a16:rowId xmlns:a16="http://schemas.microsoft.com/office/drawing/2014/main" val="1907958928"/>
                  </a:ext>
                </a:extLst>
              </a:tr>
              <a:tr h="435956">
                <a:tc>
                  <a:txBody>
                    <a:bodyPr/>
                    <a:lstStyle/>
                    <a:p>
                      <a:r>
                        <a:rPr lang="en-US" sz="1200" kern="1200" dirty="0">
                          <a:solidFill>
                            <a:schemeClr val="dk1"/>
                          </a:solidFill>
                          <a:effectLst/>
                          <a:latin typeface="Helvetica" panose="020B0604020202020204" pitchFamily="34" charset="0"/>
                          <a:ea typeface="+mn-ea"/>
                          <a:cs typeface="Helvetica" panose="020B0604020202020204" pitchFamily="34" charset="0"/>
                        </a:rPr>
                        <a:t>Date-stamped </a:t>
                      </a:r>
                      <a:r>
                        <a:rPr lang="en-US" sz="1200" b="1" i="1" u="sng" kern="1200" dirty="0">
                          <a:solidFill>
                            <a:schemeClr val="dk1"/>
                          </a:solidFill>
                          <a:effectLst/>
                          <a:latin typeface="Helvetica" panose="020B0604020202020204" pitchFamily="34" charset="0"/>
                          <a:ea typeface="+mn-ea"/>
                          <a:cs typeface="Helvetica" panose="020B0604020202020204" pitchFamily="34" charset="0"/>
                        </a:rPr>
                        <a:t>photographs of the solar equipment </a:t>
                      </a:r>
                    </a:p>
                    <a:p>
                      <a:endParaRPr lang="en-US" sz="1200" dirty="0"/>
                    </a:p>
                  </a:txBody>
                  <a:tcPr/>
                </a:tc>
                <a:extLst>
                  <a:ext uri="{0D108BD9-81ED-4DB2-BD59-A6C34878D82A}">
                    <a16:rowId xmlns:a16="http://schemas.microsoft.com/office/drawing/2014/main" val="324871282"/>
                  </a:ext>
                </a:extLst>
              </a:tr>
              <a:tr h="98598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dk1"/>
                          </a:solidFill>
                          <a:effectLst/>
                          <a:latin typeface="Helvetica" panose="020B0604020202020204" pitchFamily="34" charset="0"/>
                          <a:ea typeface="+mn-ea"/>
                          <a:cs typeface="Helvetica" panose="020B0604020202020204" pitchFamily="34" charset="0"/>
                        </a:rPr>
                        <a:t>For Net-Metered Solar Facilities</a:t>
                      </a:r>
                      <a:r>
                        <a:rPr lang="en-US" sz="1200" kern="1200" dirty="0">
                          <a:solidFill>
                            <a:schemeClr val="dk1"/>
                          </a:solidFill>
                          <a:effectLst/>
                          <a:latin typeface="Helvetica" panose="020B0604020202020204" pitchFamily="34" charset="0"/>
                          <a:ea typeface="+mn-ea"/>
                          <a:cs typeface="Helvetica" panose="020B0604020202020204" pitchFamily="34" charset="0"/>
                        </a:rPr>
                        <a:t>, a copy a </a:t>
                      </a:r>
                      <a:r>
                        <a:rPr lang="en-US" sz="1200" b="1" i="1" u="sng" kern="1200" dirty="0">
                          <a:solidFill>
                            <a:schemeClr val="dk1"/>
                          </a:solidFill>
                          <a:effectLst/>
                          <a:latin typeface="Helvetica" panose="020B0604020202020204" pitchFamily="34" charset="0"/>
                          <a:ea typeface="+mn-ea"/>
                          <a:cs typeface="Helvetica" panose="020B0604020202020204" pitchFamily="34" charset="0"/>
                        </a:rPr>
                        <a:t>Complete Part I Interconnection Application approval (</a:t>
                      </a:r>
                      <a:r>
                        <a:rPr lang="en-US" sz="1200" kern="1200" dirty="0">
                          <a:solidFill>
                            <a:schemeClr val="dk1"/>
                          </a:solidFill>
                          <a:effectLst/>
                          <a:latin typeface="Helvetica" panose="020B0604020202020204" pitchFamily="34" charset="0"/>
                          <a:ea typeface="+mn-ea"/>
                          <a:cs typeface="Helvetica" panose="020B0604020202020204" pitchFamily="34" charset="0"/>
                        </a:rPr>
                        <a:t>Approval to Interconnect) from the EDC and/or evidence that the application to energize (Part II of the interconnection application) was submitted to the EDC. </a:t>
                      </a:r>
                    </a:p>
                  </a:txBody>
                  <a:tcPr/>
                </a:tc>
                <a:extLst>
                  <a:ext uri="{0D108BD9-81ED-4DB2-BD59-A6C34878D82A}">
                    <a16:rowId xmlns:a16="http://schemas.microsoft.com/office/drawing/2014/main" val="3733944303"/>
                  </a:ext>
                </a:extLst>
              </a:tr>
              <a:tr h="113348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dk1"/>
                          </a:solidFill>
                          <a:effectLst/>
                          <a:latin typeface="Helvetica" panose="020B0604020202020204" pitchFamily="34" charset="0"/>
                          <a:ea typeface="+mn-ea"/>
                          <a:cs typeface="Helvetica" panose="020B0604020202020204" pitchFamily="34" charset="0"/>
                        </a:rPr>
                        <a:t>For </a:t>
                      </a:r>
                      <a:r>
                        <a:rPr lang="en-US" sz="1200" b="1" kern="1200" dirty="0">
                          <a:solidFill>
                            <a:schemeClr val="dk1"/>
                          </a:solidFill>
                          <a:effectLst/>
                          <a:latin typeface="Helvetica" panose="020B0604020202020204" pitchFamily="34" charset="0"/>
                          <a:ea typeface="+mn-ea"/>
                          <a:cs typeface="Helvetica" panose="020B0604020202020204" pitchFamily="34" charset="0"/>
                        </a:rPr>
                        <a:t>Grid Solar Facilities</a:t>
                      </a:r>
                      <a:r>
                        <a:rPr lang="en-US" sz="1200" kern="1200" dirty="0">
                          <a:solidFill>
                            <a:schemeClr val="dk1"/>
                          </a:solidFill>
                          <a:effectLst/>
                          <a:latin typeface="Helvetica" panose="020B0604020202020204" pitchFamily="34" charset="0"/>
                          <a:ea typeface="+mn-ea"/>
                          <a:cs typeface="Helvetica" panose="020B0604020202020204" pitchFamily="34" charset="0"/>
                        </a:rPr>
                        <a:t>, </a:t>
                      </a:r>
                      <a:r>
                        <a:rPr lang="en-US" sz="1200" b="1" i="1" u="sng" kern="1200" dirty="0">
                          <a:solidFill>
                            <a:schemeClr val="dk1"/>
                          </a:solidFill>
                          <a:effectLst/>
                          <a:latin typeface="Helvetica" panose="020B0604020202020204" pitchFamily="34" charset="0"/>
                          <a:ea typeface="+mn-ea"/>
                          <a:cs typeface="Helvetica" panose="020B0604020202020204" pitchFamily="34" charset="0"/>
                        </a:rPr>
                        <a:t>copies of</a:t>
                      </a:r>
                      <a:r>
                        <a:rPr lang="en-US" sz="1200" i="1" u="sng" kern="1200" dirty="0">
                          <a:solidFill>
                            <a:schemeClr val="dk1"/>
                          </a:solidFill>
                          <a:effectLst/>
                          <a:latin typeface="Helvetica" panose="020B0604020202020204" pitchFamily="34" charset="0"/>
                          <a:ea typeface="+mn-ea"/>
                          <a:cs typeface="Helvetica" panose="020B0604020202020204" pitchFamily="34" charset="0"/>
                        </a:rPr>
                        <a:t> </a:t>
                      </a:r>
                      <a:r>
                        <a:rPr lang="en-US" sz="1200" b="1" i="1" u="sng" kern="1200" dirty="0">
                          <a:solidFill>
                            <a:schemeClr val="dk1"/>
                          </a:solidFill>
                          <a:effectLst/>
                          <a:latin typeface="Helvetica" panose="020B0604020202020204" pitchFamily="34" charset="0"/>
                          <a:ea typeface="+mn-ea"/>
                          <a:cs typeface="Helvetica" panose="020B0604020202020204" pitchFamily="34" charset="0"/>
                        </a:rPr>
                        <a:t>all interconnection-related correspondence between the project and PJM Interconnection</a:t>
                      </a:r>
                      <a:r>
                        <a:rPr lang="en-US" sz="1200" b="1" i="1" kern="1200" dirty="0">
                          <a:solidFill>
                            <a:schemeClr val="dk1"/>
                          </a:solidFill>
                          <a:effectLst/>
                          <a:latin typeface="Helvetica" panose="020B0604020202020204" pitchFamily="34" charset="0"/>
                          <a:ea typeface="+mn-ea"/>
                          <a:cs typeface="Helvetica" panose="020B0604020202020204" pitchFamily="34" charset="0"/>
                        </a:rPr>
                        <a:t> </a:t>
                      </a:r>
                      <a:r>
                        <a:rPr lang="en-US" sz="1200" kern="1200" dirty="0">
                          <a:solidFill>
                            <a:schemeClr val="dk1"/>
                          </a:solidFill>
                          <a:effectLst/>
                          <a:latin typeface="Helvetica" panose="020B0604020202020204" pitchFamily="34" charset="0"/>
                          <a:ea typeface="+mn-ea"/>
                          <a:cs typeface="Helvetica" panose="020B0604020202020204" pitchFamily="34" charset="0"/>
                        </a:rPr>
                        <a:t>and its agents, including any interconnection applications, any draft or executed study agreements, evidence submitted to meet PJM milestones, and any other interconnection materials or correspondence between the project developer and PJM, the relevant agent, or utility.</a:t>
                      </a:r>
                    </a:p>
                    <a:p>
                      <a:endParaRPr lang="en-US" sz="1200" dirty="0">
                        <a:latin typeface="Helvetica" panose="020B0604020202020204" pitchFamily="34" charset="0"/>
                        <a:cs typeface="Helvetica" panose="020B0604020202020204" pitchFamily="34" charset="0"/>
                      </a:endParaRPr>
                    </a:p>
                  </a:txBody>
                  <a:tcPr/>
                </a:tc>
                <a:extLst>
                  <a:ext uri="{0D108BD9-81ED-4DB2-BD59-A6C34878D82A}">
                    <a16:rowId xmlns:a16="http://schemas.microsoft.com/office/drawing/2014/main" val="938598361"/>
                  </a:ext>
                </a:extLst>
              </a:tr>
              <a:tr h="959103">
                <a:tc>
                  <a:txBody>
                    <a:bodyPr/>
                    <a:lstStyle/>
                    <a:p>
                      <a:r>
                        <a:rPr lang="en-US" sz="1200" b="1" kern="1200" dirty="0">
                          <a:solidFill>
                            <a:schemeClr val="dk1"/>
                          </a:solidFill>
                          <a:effectLst/>
                          <a:latin typeface="Helvetica" panose="020B0604020202020204" pitchFamily="34" charset="0"/>
                          <a:ea typeface="+mn-ea"/>
                          <a:cs typeface="Helvetica" panose="020B0604020202020204" pitchFamily="34" charset="0"/>
                        </a:rPr>
                        <a:t> Milestone Reporting Form</a:t>
                      </a:r>
                      <a:r>
                        <a:rPr lang="en-US" sz="1200" b="1" kern="1200" baseline="0" dirty="0">
                          <a:solidFill>
                            <a:schemeClr val="dk1"/>
                          </a:solidFill>
                          <a:effectLst/>
                          <a:latin typeface="Helvetica" panose="020B0604020202020204" pitchFamily="34" charset="0"/>
                          <a:ea typeface="+mn-ea"/>
                          <a:cs typeface="Helvetica" panose="020B0604020202020204" pitchFamily="34" charset="0"/>
                        </a:rPr>
                        <a:t> -</a:t>
                      </a:r>
                      <a:r>
                        <a:rPr lang="en-US" sz="1200" b="1" kern="1200" dirty="0">
                          <a:solidFill>
                            <a:schemeClr val="dk1"/>
                          </a:solidFill>
                          <a:effectLst/>
                          <a:latin typeface="Helvetica" panose="020B0604020202020204" pitchFamily="34" charset="0"/>
                          <a:ea typeface="+mn-ea"/>
                          <a:cs typeface="Helvetica" panose="020B0604020202020204" pitchFamily="34" charset="0"/>
                        </a:rPr>
                        <a:t> </a:t>
                      </a:r>
                      <a:r>
                        <a:rPr lang="en-US" sz="1200" kern="1200" dirty="0">
                          <a:solidFill>
                            <a:schemeClr val="dk1"/>
                          </a:solidFill>
                          <a:effectLst/>
                          <a:latin typeface="Helvetica" panose="020B0604020202020204" pitchFamily="34" charset="0"/>
                          <a:ea typeface="+mn-ea"/>
                          <a:cs typeface="Helvetica" panose="020B0604020202020204" pitchFamily="34" charset="0"/>
                        </a:rPr>
                        <a:t>Timely submission of quarterly Milestone Reporting forms will be taken into consideration by the CSI Program for projects seeking an extension.</a:t>
                      </a:r>
                    </a:p>
                    <a:p>
                      <a:endParaRPr lang="en-US" sz="1200" kern="1200" dirty="0">
                        <a:solidFill>
                          <a:schemeClr val="dk1"/>
                        </a:solidFill>
                        <a:effectLst/>
                        <a:latin typeface="Helvetica" panose="020B0604020202020204" pitchFamily="34" charset="0"/>
                        <a:ea typeface="+mn-ea"/>
                        <a:cs typeface="Helvetica" panose="020B0604020202020204" pitchFamily="34" charset="0"/>
                      </a:endParaRPr>
                    </a:p>
                    <a:p>
                      <a:endParaRPr lang="en-US" sz="1200" dirty="0"/>
                    </a:p>
                  </a:txBody>
                  <a:tcPr/>
                </a:tc>
                <a:extLst>
                  <a:ext uri="{0D108BD9-81ED-4DB2-BD59-A6C34878D82A}">
                    <a16:rowId xmlns:a16="http://schemas.microsoft.com/office/drawing/2014/main" val="2419571708"/>
                  </a:ext>
                </a:extLst>
              </a:tr>
            </a:tbl>
          </a:graphicData>
        </a:graphic>
      </p:graphicFrame>
      <p:sp>
        <p:nvSpPr>
          <p:cNvPr id="6" name="TextBox 5">
            <a:extLst>
              <a:ext uri="{FF2B5EF4-FFF2-40B4-BE49-F238E27FC236}">
                <a16:creationId xmlns:a16="http://schemas.microsoft.com/office/drawing/2014/main" id="{06FB4FB2-C3C4-C0EA-1AB2-290B3A9E0529}"/>
              </a:ext>
            </a:extLst>
          </p:cNvPr>
          <p:cNvSpPr txBox="1"/>
          <p:nvPr/>
        </p:nvSpPr>
        <p:spPr>
          <a:xfrm>
            <a:off x="258708" y="1791532"/>
            <a:ext cx="4915063" cy="3274935"/>
          </a:xfrm>
          <a:prstGeom prst="rect">
            <a:avLst/>
          </a:prstGeom>
          <a:noFill/>
        </p:spPr>
        <p:txBody>
          <a:bodyPr wrap="none" rtlCol="0">
            <a:spAutoFit/>
          </a:bodyPr>
          <a:lstStyle/>
          <a:p>
            <a:pPr>
              <a:lnSpc>
                <a:spcPct val="107000"/>
              </a:lnSpc>
            </a:pPr>
            <a:r>
              <a:rPr lang="en-US" sz="1400" b="1" dirty="0">
                <a:solidFill>
                  <a:srgbClr val="002060"/>
                </a:solidFill>
                <a:latin typeface="Helvetica" panose="020B0604020202020204" pitchFamily="34" charset="0"/>
                <a:ea typeface="Calibri" panose="020F0502020204030204" pitchFamily="34" charset="0"/>
                <a:cs typeface="Helvetica" panose="020B0604020202020204" pitchFamily="34" charset="0"/>
              </a:rPr>
              <a:t>Extension requests must demonstrate the following:</a:t>
            </a:r>
          </a:p>
          <a:p>
            <a:pPr>
              <a:lnSpc>
                <a:spcPct val="107000"/>
              </a:lnSpc>
            </a:pPr>
            <a:endParaRPr lang="en-US" sz="1400" b="1" dirty="0">
              <a:solidFill>
                <a:srgbClr val="0070C0"/>
              </a:solidFill>
              <a:latin typeface="Helvetica" panose="020B0604020202020204" pitchFamily="34" charset="0"/>
              <a:ea typeface="Calibri" panose="020F0502020204030204" pitchFamily="34" charset="0"/>
              <a:cs typeface="Helvetica" panose="020B0604020202020204" pitchFamily="34" charset="0"/>
            </a:endParaRPr>
          </a:p>
          <a:p>
            <a:pPr>
              <a:lnSpc>
                <a:spcPct val="107000"/>
              </a:lnSpc>
            </a:pPr>
            <a:r>
              <a:rPr lang="en-US" sz="1400" dirty="0">
                <a:solidFill>
                  <a:srgbClr val="002060"/>
                </a:solidFill>
                <a:latin typeface="Helvetica" panose="020B0604020202020204" pitchFamily="34" charset="0"/>
                <a:ea typeface="Calibri" panose="020F0502020204030204" pitchFamily="34" charset="0"/>
                <a:cs typeface="Helvetica" panose="020B0604020202020204" pitchFamily="34" charset="0"/>
              </a:rPr>
              <a:t>1) The delays for not completing the installation of the solar </a:t>
            </a:r>
          </a:p>
          <a:p>
            <a:pPr>
              <a:lnSpc>
                <a:spcPct val="107000"/>
              </a:lnSpc>
            </a:pPr>
            <a:r>
              <a:rPr lang="en-US" sz="1400" dirty="0">
                <a:solidFill>
                  <a:srgbClr val="002060"/>
                </a:solidFill>
                <a:latin typeface="Helvetica" panose="020B0604020202020204" pitchFamily="34" charset="0"/>
                <a:ea typeface="Calibri" panose="020F0502020204030204" pitchFamily="34" charset="0"/>
                <a:cs typeface="Helvetica" panose="020B0604020202020204" pitchFamily="34" charset="0"/>
              </a:rPr>
              <a:t>    facility by the expiration date were due to extenuating </a:t>
            </a:r>
          </a:p>
          <a:p>
            <a:pPr>
              <a:lnSpc>
                <a:spcPct val="107000"/>
              </a:lnSpc>
            </a:pPr>
            <a:r>
              <a:rPr lang="en-US" sz="1400" dirty="0">
                <a:solidFill>
                  <a:srgbClr val="002060"/>
                </a:solidFill>
                <a:latin typeface="Helvetica" panose="020B0604020202020204" pitchFamily="34" charset="0"/>
                <a:ea typeface="Calibri" panose="020F0502020204030204" pitchFamily="34" charset="0"/>
                <a:cs typeface="Helvetica" panose="020B0604020202020204" pitchFamily="34" charset="0"/>
              </a:rPr>
              <a:t>    circumstances.</a:t>
            </a:r>
          </a:p>
          <a:p>
            <a:pPr>
              <a:lnSpc>
                <a:spcPct val="107000"/>
              </a:lnSpc>
            </a:pPr>
            <a:endParaRPr lang="en-US" sz="1400" dirty="0">
              <a:solidFill>
                <a:srgbClr val="002060"/>
              </a:solidFill>
              <a:latin typeface="Helvetica" panose="020B0604020202020204" pitchFamily="34" charset="0"/>
              <a:ea typeface="Calibri" panose="020F0502020204030204" pitchFamily="34" charset="0"/>
              <a:cs typeface="Helvetica" panose="020B0604020202020204" pitchFamily="34" charset="0"/>
            </a:endParaRPr>
          </a:p>
          <a:p>
            <a:pPr>
              <a:lnSpc>
                <a:spcPct val="107000"/>
              </a:lnSpc>
            </a:pPr>
            <a:r>
              <a:rPr lang="en-US" sz="1400" dirty="0">
                <a:solidFill>
                  <a:srgbClr val="002060"/>
                </a:solidFill>
                <a:latin typeface="Helvetica" panose="020B0604020202020204" pitchFamily="34" charset="0"/>
                <a:ea typeface="Calibri" panose="020F0502020204030204" pitchFamily="34" charset="0"/>
                <a:cs typeface="Helvetica" panose="020B0604020202020204" pitchFamily="34" charset="0"/>
              </a:rPr>
              <a:t>2) Evidence that the facility has made progress toward </a:t>
            </a:r>
          </a:p>
          <a:p>
            <a:pPr>
              <a:lnSpc>
                <a:spcPct val="107000"/>
              </a:lnSpc>
            </a:pPr>
            <a:r>
              <a:rPr lang="en-US" sz="1400" dirty="0">
                <a:solidFill>
                  <a:srgbClr val="002060"/>
                </a:solidFill>
                <a:latin typeface="Helvetica" panose="020B0604020202020204" pitchFamily="34" charset="0"/>
                <a:ea typeface="Calibri" panose="020F0502020204030204" pitchFamily="34" charset="0"/>
                <a:cs typeface="Helvetica" panose="020B0604020202020204" pitchFamily="34" charset="0"/>
              </a:rPr>
              <a:t>    completion, and the likelihood of timely and successful</a:t>
            </a:r>
          </a:p>
          <a:p>
            <a:pPr>
              <a:lnSpc>
                <a:spcPct val="107000"/>
              </a:lnSpc>
            </a:pPr>
            <a:r>
              <a:rPr lang="en-US" sz="1400" dirty="0">
                <a:solidFill>
                  <a:srgbClr val="002060"/>
                </a:solidFill>
                <a:latin typeface="Helvetica" panose="020B0604020202020204" pitchFamily="34" charset="0"/>
                <a:ea typeface="Calibri" panose="020F0502020204030204" pitchFamily="34" charset="0"/>
                <a:cs typeface="Helvetica" panose="020B0604020202020204" pitchFamily="34" charset="0"/>
              </a:rPr>
              <a:t>    completion of the solar facility.</a:t>
            </a:r>
          </a:p>
          <a:p>
            <a:endParaRPr lang="en-US" dirty="0">
              <a:solidFill>
                <a:srgbClr val="002060"/>
              </a:solidFill>
            </a:endParaRPr>
          </a:p>
          <a:p>
            <a:r>
              <a:rPr lang="en-US" sz="1600" dirty="0">
                <a:solidFill>
                  <a:srgbClr val="002060"/>
                </a:solidFill>
              </a:rPr>
              <a:t>Additional information may be requested by the </a:t>
            </a:r>
          </a:p>
          <a:p>
            <a:r>
              <a:rPr lang="en-US" sz="1600" dirty="0">
                <a:solidFill>
                  <a:srgbClr val="002060"/>
                </a:solidFill>
              </a:rPr>
              <a:t>CSI Program Manager for purposes of determining</a:t>
            </a:r>
          </a:p>
          <a:p>
            <a:r>
              <a:rPr lang="en-US" sz="1600" dirty="0">
                <a:solidFill>
                  <a:srgbClr val="002060"/>
                </a:solidFill>
              </a:rPr>
              <a:t>a project’s eligibility for an extension. </a:t>
            </a:r>
          </a:p>
        </p:txBody>
      </p:sp>
    </p:spTree>
    <p:extLst>
      <p:ext uri="{BB962C8B-B14F-4D97-AF65-F5344CB8AC3E}">
        <p14:creationId xmlns:p14="http://schemas.microsoft.com/office/powerpoint/2010/main" val="52607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a:extLst>
              <a:ext uri="{FF2B5EF4-FFF2-40B4-BE49-F238E27FC236}">
                <a16:creationId xmlns:a16="http://schemas.microsoft.com/office/drawing/2014/main" id="{6FBB5666-C9F4-7ED5-3E3F-FBA72DFA0F6B}"/>
              </a:ext>
            </a:extLst>
          </p:cNvPr>
          <p:cNvPicPr>
            <a:picLocks noGrp="1" noChangeAspect="1"/>
          </p:cNvPicPr>
          <p:nvPr>
            <p:ph idx="1"/>
          </p:nvPr>
        </p:nvPicPr>
        <p:blipFill>
          <a:blip r:embed="rId2"/>
          <a:stretch>
            <a:fillRect/>
          </a:stretch>
        </p:blipFill>
        <p:spPr>
          <a:xfrm>
            <a:off x="3300412" y="2405856"/>
            <a:ext cx="5591175" cy="2876550"/>
          </a:xfrm>
        </p:spPr>
      </p:pic>
      <p:sp>
        <p:nvSpPr>
          <p:cNvPr id="3" name="Slide Number Placeholder 2">
            <a:extLst>
              <a:ext uri="{FF2B5EF4-FFF2-40B4-BE49-F238E27FC236}">
                <a16:creationId xmlns:a16="http://schemas.microsoft.com/office/drawing/2014/main" id="{D3BC38A3-4BC9-91A5-C2D2-91DD1299EF09}"/>
              </a:ext>
            </a:extLst>
          </p:cNvPr>
          <p:cNvSpPr>
            <a:spLocks noGrp="1"/>
          </p:cNvSpPr>
          <p:nvPr>
            <p:ph type="sldNum" sz="quarter" idx="12"/>
          </p:nvPr>
        </p:nvSpPr>
        <p:spPr/>
        <p:txBody>
          <a:bodyPr/>
          <a:lstStyle/>
          <a:p>
            <a:fld id="{66469543-EFA7-49FE-9FBA-0A7EAC2E5F01}" type="slidenum">
              <a:rPr lang="en-US" smtClean="0"/>
              <a:pPr/>
              <a:t>19</a:t>
            </a:fld>
            <a:endParaRPr lang="en-US" dirty="0"/>
          </a:p>
        </p:txBody>
      </p:sp>
      <p:sp>
        <p:nvSpPr>
          <p:cNvPr id="4" name="Title 3">
            <a:extLst>
              <a:ext uri="{FF2B5EF4-FFF2-40B4-BE49-F238E27FC236}">
                <a16:creationId xmlns:a16="http://schemas.microsoft.com/office/drawing/2014/main" id="{9D2F4FEA-0750-CE76-64B0-1C161E9E4374}"/>
              </a:ext>
            </a:extLst>
          </p:cNvPr>
          <p:cNvSpPr>
            <a:spLocks noGrp="1"/>
          </p:cNvSpPr>
          <p:nvPr>
            <p:ph type="title"/>
          </p:nvPr>
        </p:nvSpPr>
        <p:spPr/>
        <p:txBody>
          <a:bodyPr/>
          <a:lstStyle/>
          <a:p>
            <a:r>
              <a:rPr lang="en-US" sz="3200" dirty="0"/>
              <a:t>Q&amp;A</a:t>
            </a:r>
          </a:p>
        </p:txBody>
      </p:sp>
    </p:spTree>
    <p:extLst>
      <p:ext uri="{BB962C8B-B14F-4D97-AF65-F5344CB8AC3E}">
        <p14:creationId xmlns:p14="http://schemas.microsoft.com/office/powerpoint/2010/main" val="8910466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r>
              <a:rPr lang="en-US" sz="2400" dirty="0">
                <a:latin typeface="Helvetica" pitchFamily="34" charset="0"/>
              </a:rPr>
              <a:t>All attendees will be automatically muted. Please note that the “Chat” function is not available for this meeting. </a:t>
            </a:r>
          </a:p>
          <a:p>
            <a:endParaRPr lang="en-US" sz="2400" dirty="0">
              <a:latin typeface="Helvetica" pitchFamily="34" charset="0"/>
            </a:endParaRPr>
          </a:p>
          <a:p>
            <a:r>
              <a:rPr lang="en-US" sz="2400" dirty="0">
                <a:latin typeface="Helvetica" pitchFamily="34" charset="0"/>
              </a:rPr>
              <a:t>Questions? Please use the “Q&amp;A” function in Zoom</a:t>
            </a:r>
          </a:p>
          <a:p>
            <a:endParaRPr lang="en-US" sz="2400" dirty="0">
              <a:latin typeface="Helvetica" pitchFamily="34" charset="0"/>
            </a:endParaRPr>
          </a:p>
          <a:p>
            <a:r>
              <a:rPr lang="en-US" sz="2400" dirty="0">
                <a:latin typeface="Helvetica" pitchFamily="34" charset="0"/>
              </a:rPr>
              <a:t>We will address clarifying questions at the end</a:t>
            </a:r>
          </a:p>
          <a:p>
            <a:endParaRPr lang="en-US" sz="2400" dirty="0">
              <a:latin typeface="Helvetica" pitchFamily="34" charset="0"/>
            </a:endParaRPr>
          </a:p>
          <a:p>
            <a:r>
              <a:rPr lang="en-US" sz="2400" dirty="0">
                <a:latin typeface="Helvetica" pitchFamily="34" charset="0"/>
              </a:rPr>
              <a:t>This meeting is being recorded. </a:t>
            </a:r>
            <a:endParaRPr lang="en-US" sz="2400" dirty="0"/>
          </a:p>
        </p:txBody>
      </p:sp>
      <p:sp>
        <p:nvSpPr>
          <p:cNvPr id="3" name="Slide Number Placeholder 2">
            <a:extLst>
              <a:ext uri="{FF2B5EF4-FFF2-40B4-BE49-F238E27FC236}">
                <a16:creationId xmlns:a16="http://schemas.microsoft.com/office/drawing/2014/main" id="{BEAF8D95-F8AE-47C0-9AE8-042AB379DF63}"/>
              </a:ext>
            </a:extLst>
          </p:cNvPr>
          <p:cNvSpPr>
            <a:spLocks noGrp="1"/>
          </p:cNvSpPr>
          <p:nvPr>
            <p:ph type="sldNum" sz="quarter" idx="12"/>
          </p:nvPr>
        </p:nvSpPr>
        <p:spPr/>
        <p:txBody>
          <a:bodyPr/>
          <a:lstStyle/>
          <a:p>
            <a:pPr defTabSz="685800" eaLnBrk="0" fontAlgn="base" hangingPunct="0">
              <a:spcBef>
                <a:spcPct val="0"/>
              </a:spcBef>
              <a:spcAft>
                <a:spcPct val="0"/>
              </a:spcAft>
              <a:defRPr/>
            </a:pPr>
            <a:fld id="{66469543-EFA7-49FE-9FBA-0A7EAC2E5F01}" type="slidenum">
              <a:rPr lang="en-US" sz="1350">
                <a:solidFill>
                  <a:prstClr val="black">
                    <a:lumMod val="65000"/>
                    <a:lumOff val="35000"/>
                  </a:prstClr>
                </a:solidFill>
                <a:latin typeface="Calibri" charset="0"/>
                <a:ea typeface="ＭＳ Ｐゴシック" charset="0"/>
              </a:rPr>
              <a:pPr defTabSz="685800" eaLnBrk="0" fontAlgn="base" hangingPunct="0">
                <a:spcBef>
                  <a:spcPct val="0"/>
                </a:spcBef>
                <a:spcAft>
                  <a:spcPct val="0"/>
                </a:spcAft>
                <a:defRPr/>
              </a:pPr>
              <a:t>2</a:t>
            </a:fld>
            <a:endParaRPr lang="en-US" sz="1350">
              <a:solidFill>
                <a:prstClr val="black">
                  <a:lumMod val="65000"/>
                  <a:lumOff val="35000"/>
                </a:prstClr>
              </a:solidFill>
              <a:latin typeface="Calibri" charset="0"/>
              <a:ea typeface="ＭＳ Ｐゴシック" charset="0"/>
            </a:endParaRPr>
          </a:p>
        </p:txBody>
      </p:sp>
      <p:sp>
        <p:nvSpPr>
          <p:cNvPr id="4" name="Title 3">
            <a:extLst>
              <a:ext uri="{FF2B5EF4-FFF2-40B4-BE49-F238E27FC236}">
                <a16:creationId xmlns:a16="http://schemas.microsoft.com/office/drawing/2014/main" id="{176CD1E0-0D89-457D-A6A0-FBDDBF676B5E}"/>
              </a:ext>
            </a:extLst>
          </p:cNvPr>
          <p:cNvSpPr>
            <a:spLocks noGrp="1"/>
          </p:cNvSpPr>
          <p:nvPr>
            <p:ph type="title"/>
          </p:nvPr>
        </p:nvSpPr>
        <p:spPr/>
        <p:txBody>
          <a:bodyPr/>
          <a:lstStyle/>
          <a:p>
            <a:r>
              <a:rPr lang="en-US" sz="3200" dirty="0"/>
              <a:t>Housekeeping Slide</a:t>
            </a:r>
          </a:p>
        </p:txBody>
      </p:sp>
    </p:spTree>
    <p:extLst>
      <p:ext uri="{BB962C8B-B14F-4D97-AF65-F5344CB8AC3E}">
        <p14:creationId xmlns:p14="http://schemas.microsoft.com/office/powerpoint/2010/main" val="7608660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66469543-EFA7-49FE-9FBA-0A7EAC2E5F01}" type="slidenum">
              <a:rPr lang="en-US" smtClean="0"/>
              <a:pPr/>
              <a:t>20</a:t>
            </a:fld>
            <a:endParaRPr lang="en-US" dirty="0"/>
          </a:p>
        </p:txBody>
      </p:sp>
      <p:sp>
        <p:nvSpPr>
          <p:cNvPr id="4" name="Title 3"/>
          <p:cNvSpPr>
            <a:spLocks noGrp="1"/>
          </p:cNvSpPr>
          <p:nvPr>
            <p:ph type="title"/>
          </p:nvPr>
        </p:nvSpPr>
        <p:spPr/>
        <p:txBody>
          <a:bodyPr/>
          <a:lstStyle/>
          <a:p>
            <a:r>
              <a:rPr lang="en-US" sz="3200" dirty="0">
                <a:latin typeface="Calibri" panose="020F0502020204030204" pitchFamily="34" charset="0"/>
                <a:cs typeface="Calibri" panose="020F0502020204030204" pitchFamily="34" charset="0"/>
              </a:rPr>
              <a:t>Additional Resources</a:t>
            </a:r>
          </a:p>
        </p:txBody>
      </p:sp>
      <p:sp>
        <p:nvSpPr>
          <p:cNvPr id="5" name="TextBox 4">
            <a:extLst>
              <a:ext uri="{FF2B5EF4-FFF2-40B4-BE49-F238E27FC236}">
                <a16:creationId xmlns:a16="http://schemas.microsoft.com/office/drawing/2014/main" id="{CF5BC593-A407-4671-A8C6-EEBFBAE4B5ED}"/>
              </a:ext>
            </a:extLst>
          </p:cNvPr>
          <p:cNvSpPr txBox="1"/>
          <p:nvPr/>
        </p:nvSpPr>
        <p:spPr>
          <a:xfrm>
            <a:off x="1659435" y="1677677"/>
            <a:ext cx="8506884" cy="393954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sz="1400" dirty="0">
              <a:latin typeface="Helvetica" panose="020B0604020202020204" pitchFamily="34" charset="0"/>
              <a:ea typeface="ＭＳ Ｐゴシック"/>
              <a:cs typeface="Helvetica" panose="020B0604020202020204" pitchFamily="34" charset="0"/>
            </a:endParaRPr>
          </a:p>
          <a:p>
            <a:pPr marL="342900" indent="-342900">
              <a:buFont typeface="Arial" panose="020B0604020202020204" pitchFamily="34" charset="0"/>
              <a:buChar char="•"/>
            </a:pPr>
            <a:r>
              <a:rPr lang="en-US" dirty="0">
                <a:solidFill>
                  <a:srgbClr val="002060"/>
                </a:solidFill>
                <a:latin typeface="Helvetica" panose="020B0604020202020204" pitchFamily="34" charset="0"/>
                <a:ea typeface="ＭＳ Ｐゴシック"/>
                <a:cs typeface="Helvetica" panose="020B0604020202020204" pitchFamily="34" charset="0"/>
              </a:rPr>
              <a:t>CSI Program Checklist and Forms </a:t>
            </a:r>
            <a:r>
              <a:rPr lang="en-US" dirty="0">
                <a:latin typeface="Helvetica" panose="020B0604020202020204" pitchFamily="34" charset="0"/>
                <a:ea typeface="ＭＳ Ｐゴシック"/>
                <a:cs typeface="Helvetica" panose="020B0604020202020204" pitchFamily="34" charset="0"/>
                <a:hlinkClick r:id="rId2"/>
              </a:rPr>
              <a:t>https://njcleanenergy.com/renewable-energy/programs/susi-program/csi-program</a:t>
            </a:r>
            <a:r>
              <a:rPr lang="en-US" dirty="0">
                <a:latin typeface="Helvetica" panose="020B0604020202020204" pitchFamily="34" charset="0"/>
                <a:ea typeface="ＭＳ Ｐゴシック"/>
                <a:cs typeface="Helvetica" panose="020B0604020202020204" pitchFamily="34" charset="0"/>
              </a:rPr>
              <a:t> </a:t>
            </a:r>
          </a:p>
          <a:p>
            <a:endParaRPr lang="en-US" dirty="0">
              <a:latin typeface="Helvetica" panose="020B0604020202020204" pitchFamily="34" charset="0"/>
              <a:ea typeface="ＭＳ Ｐゴシック"/>
              <a:cs typeface="Helvetica" panose="020B0604020202020204" pitchFamily="34" charset="0"/>
            </a:endParaRPr>
          </a:p>
          <a:p>
            <a:pPr marL="342900" indent="-342900">
              <a:buFont typeface="Arial" panose="020B0604020202020204" pitchFamily="34" charset="0"/>
              <a:buChar char="•"/>
            </a:pPr>
            <a:r>
              <a:rPr lang="en-US" dirty="0">
                <a:solidFill>
                  <a:srgbClr val="002060"/>
                </a:solidFill>
                <a:latin typeface="Helvetica" panose="020B0604020202020204" pitchFamily="34" charset="0"/>
                <a:ea typeface="ＭＳ Ｐゴシック"/>
                <a:cs typeface="Helvetica" panose="020B0604020202020204" pitchFamily="34" charset="0"/>
              </a:rPr>
              <a:t>CSI Program Registration Online Portal and CSI Portal User Instructions Document  </a:t>
            </a:r>
            <a:r>
              <a:rPr lang="en-US" dirty="0">
                <a:latin typeface="Helvetica" panose="020B0604020202020204" pitchFamily="34" charset="0"/>
                <a:ea typeface="ＭＳ Ｐゴシック"/>
                <a:cs typeface="Helvetica" panose="020B0604020202020204" pitchFamily="34" charset="0"/>
                <a:hlinkClick r:id="rId3"/>
              </a:rPr>
              <a:t>https://njcsi.customerapplication.com/</a:t>
            </a:r>
            <a:r>
              <a:rPr lang="en-US" dirty="0">
                <a:latin typeface="Helvetica" panose="020B0604020202020204" pitchFamily="34" charset="0"/>
                <a:ea typeface="ＭＳ Ｐゴシック"/>
                <a:cs typeface="Helvetica" panose="020B0604020202020204" pitchFamily="34" charset="0"/>
              </a:rPr>
              <a:t> </a:t>
            </a:r>
          </a:p>
          <a:p>
            <a:pPr marL="342900" indent="-342900">
              <a:buFont typeface="Arial" panose="020B0604020202020204" pitchFamily="34" charset="0"/>
              <a:buChar char="•"/>
            </a:pPr>
            <a:endParaRPr lang="en-US" dirty="0">
              <a:latin typeface="Helvetica" panose="020B0604020202020204" pitchFamily="34" charset="0"/>
              <a:ea typeface="ＭＳ Ｐゴシック"/>
              <a:cs typeface="Helvetica" panose="020B0604020202020204" pitchFamily="34" charset="0"/>
            </a:endParaRPr>
          </a:p>
          <a:p>
            <a:pPr marL="342900" indent="-342900">
              <a:buFont typeface="Arial" panose="020B0604020202020204" pitchFamily="34" charset="0"/>
              <a:buChar char="•"/>
            </a:pPr>
            <a:r>
              <a:rPr lang="en-US" dirty="0">
                <a:solidFill>
                  <a:srgbClr val="002060"/>
                </a:solidFill>
                <a:latin typeface="Helvetica" panose="020B0604020202020204" pitchFamily="34" charset="0"/>
                <a:ea typeface="ＭＳ Ｐゴシック"/>
                <a:cs typeface="Helvetica" panose="020B0604020202020204" pitchFamily="34" charset="0"/>
              </a:rPr>
              <a:t>Check out the Solar Proceedings webpage: </a:t>
            </a:r>
            <a:r>
              <a:rPr lang="en-US" dirty="0">
                <a:latin typeface="Helvetica" panose="020B0604020202020204" pitchFamily="34" charset="0"/>
                <a:ea typeface="ＭＳ Ｐゴシック"/>
                <a:cs typeface="Helvetica" panose="020B0604020202020204" pitchFamily="34" charset="0"/>
                <a:hlinkClick r:id="rId4"/>
              </a:rPr>
              <a:t>https://njcleanenergy.com/renewable-energy/program-updates-and-background-information/solar-proceedings</a:t>
            </a:r>
            <a:endParaRPr lang="en-US" dirty="0">
              <a:latin typeface="Helvetica" panose="020B0604020202020204" pitchFamily="34" charset="0"/>
              <a:ea typeface="ＭＳ Ｐゴシック"/>
              <a:cs typeface="Helvetica" panose="020B0604020202020204" pitchFamily="34" charset="0"/>
            </a:endParaRPr>
          </a:p>
          <a:p>
            <a:pPr marL="285750" indent="-285750">
              <a:buFont typeface="Arial,Sans-Serif"/>
              <a:buChar char="•"/>
            </a:pPr>
            <a:endParaRPr lang="en-US" dirty="0">
              <a:latin typeface="Helvetica" panose="020B0604020202020204" pitchFamily="34" charset="0"/>
              <a:cs typeface="Helvetica" panose="020B0604020202020204" pitchFamily="34" charset="0"/>
            </a:endParaRPr>
          </a:p>
          <a:p>
            <a:pPr marL="285750" indent="-285750">
              <a:buFont typeface="Arial"/>
              <a:buChar char="•"/>
            </a:pPr>
            <a:r>
              <a:rPr lang="en-US" dirty="0">
                <a:solidFill>
                  <a:srgbClr val="002060"/>
                </a:solidFill>
                <a:latin typeface="Helvetica" panose="020B0604020202020204" pitchFamily="34" charset="0"/>
                <a:ea typeface="ＭＳ Ｐゴシック"/>
                <a:cs typeface="Helvetica" panose="020B0604020202020204" pitchFamily="34" charset="0"/>
              </a:rPr>
              <a:t>Email us at </a:t>
            </a:r>
            <a:r>
              <a:rPr lang="en-US" dirty="0">
                <a:latin typeface="Helvetica" panose="020B0604020202020204" pitchFamily="34" charset="0"/>
                <a:ea typeface="ＭＳ Ｐゴシック"/>
                <a:cs typeface="Helvetica" panose="020B0604020202020204" pitchFamily="34" charset="0"/>
                <a:hlinkClick r:id="rId5"/>
              </a:rPr>
              <a:t>NJREINFO@NJCleanEnergy.com</a:t>
            </a:r>
            <a:r>
              <a:rPr lang="en-US" dirty="0">
                <a:latin typeface="Helvetica" panose="020B0604020202020204" pitchFamily="34" charset="0"/>
                <a:ea typeface="ＭＳ Ｐゴシック"/>
                <a:cs typeface="Helvetica" panose="020B0604020202020204" pitchFamily="34" charset="0"/>
              </a:rPr>
              <a:t> </a:t>
            </a:r>
          </a:p>
          <a:p>
            <a:pPr marL="285750" indent="-285750">
              <a:buFont typeface="Arial"/>
              <a:buChar char="•"/>
            </a:pPr>
            <a:endParaRPr lang="en-US" dirty="0">
              <a:latin typeface="Helvetica" panose="020B0604020202020204" pitchFamily="34" charset="0"/>
              <a:ea typeface="ＭＳ Ｐゴシック"/>
              <a:cs typeface="Helvetica" panose="020B0604020202020204" pitchFamily="34" charset="0"/>
            </a:endParaRPr>
          </a:p>
          <a:p>
            <a:pPr marL="285750" indent="-285750">
              <a:buFont typeface="Arial"/>
              <a:buChar char="•"/>
            </a:pPr>
            <a:endParaRPr lang="en-US" sz="2000" dirty="0">
              <a:latin typeface="Helvetica" panose="020B0604020202020204" pitchFamily="34" charset="0"/>
              <a:ea typeface="ＭＳ Ｐゴシック"/>
              <a:cs typeface="Helvetica" panose="020B0604020202020204" pitchFamily="34" charset="0"/>
            </a:endParaRPr>
          </a:p>
        </p:txBody>
      </p:sp>
    </p:spTree>
    <p:extLst>
      <p:ext uri="{BB962C8B-B14F-4D97-AF65-F5344CB8AC3E}">
        <p14:creationId xmlns:p14="http://schemas.microsoft.com/office/powerpoint/2010/main" val="41058868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11404" y="351027"/>
            <a:ext cx="7785849" cy="914400"/>
          </a:xfrm>
          <a:prstGeom prst="rect">
            <a:avLst/>
          </a:prstGeom>
        </p:spPr>
        <p:txBody>
          <a:bodyPr>
            <a:normAutofit/>
          </a:bodyPr>
          <a:lstStyle/>
          <a:p>
            <a:r>
              <a:rPr lang="en-US" sz="3200" dirty="0">
                <a:latin typeface="Calibri" panose="020F0502020204030204" pitchFamily="34" charset="0"/>
                <a:cs typeface="Calibri" panose="020F0502020204030204" pitchFamily="34" charset="0"/>
              </a:rPr>
              <a:t>More Information</a:t>
            </a:r>
          </a:p>
        </p:txBody>
      </p:sp>
      <p:sp>
        <p:nvSpPr>
          <p:cNvPr id="2" name="Slide Number Placeholder 1"/>
          <p:cNvSpPr>
            <a:spLocks noGrp="1"/>
          </p:cNvSpPr>
          <p:nvPr>
            <p:ph type="sldNum" sz="quarter" idx="12"/>
          </p:nvPr>
        </p:nvSpPr>
        <p:spPr/>
        <p:txBody>
          <a:bodyPr/>
          <a:lstStyle/>
          <a:p>
            <a:pPr algn="r"/>
            <a:fld id="{59C8B66E-3456-42F5-AD10-E71B5EA71641}" type="slidenum">
              <a:rPr lang="en-US" smtClean="0"/>
              <a:pPr algn="r"/>
              <a:t>21</a:t>
            </a:fld>
            <a:endParaRPr lang="en-US" dirty="0"/>
          </a:p>
        </p:txBody>
      </p:sp>
      <p:grpSp>
        <p:nvGrpSpPr>
          <p:cNvPr id="21" name="Group 20">
            <a:extLst>
              <a:ext uri="{FF2B5EF4-FFF2-40B4-BE49-F238E27FC236}">
                <a16:creationId xmlns:a16="http://schemas.microsoft.com/office/drawing/2014/main" id="{1A2D332E-A0D5-416A-BE98-8CB70A2ACC4D}"/>
              </a:ext>
            </a:extLst>
          </p:cNvPr>
          <p:cNvGrpSpPr/>
          <p:nvPr/>
        </p:nvGrpSpPr>
        <p:grpSpPr>
          <a:xfrm>
            <a:off x="3335777" y="1491163"/>
            <a:ext cx="5520446" cy="4956948"/>
            <a:chOff x="1811777" y="1596536"/>
            <a:chExt cx="5520446" cy="4956948"/>
          </a:xfrm>
        </p:grpSpPr>
        <p:sp>
          <p:nvSpPr>
            <p:cNvPr id="8" name="Rectangle 7">
              <a:extLst>
                <a:ext uri="{FF2B5EF4-FFF2-40B4-BE49-F238E27FC236}">
                  <a16:creationId xmlns:a16="http://schemas.microsoft.com/office/drawing/2014/main" id="{5127577F-1229-4E2F-A9AE-1596BBB3FBB1}"/>
                </a:ext>
              </a:extLst>
            </p:cNvPr>
            <p:cNvSpPr/>
            <p:nvPr/>
          </p:nvSpPr>
          <p:spPr>
            <a:xfrm>
              <a:off x="1811777" y="1596536"/>
              <a:ext cx="5520446" cy="3939540"/>
            </a:xfrm>
            <a:prstGeom prst="rect">
              <a:avLst/>
            </a:prstGeom>
          </p:spPr>
          <p:txBody>
            <a:bodyPr wrap="square" anchor="t">
              <a:spAutoFit/>
            </a:bodyPr>
            <a:lstStyle/>
            <a:p>
              <a:pPr algn="ctr" defTabSz="647700"/>
              <a:r>
                <a:rPr lang="en-US" sz="2200" b="1" cap="all" dirty="0">
                  <a:solidFill>
                    <a:srgbClr val="5E97AF"/>
                  </a:solidFill>
                  <a:latin typeface="Calibri" panose="020F0502020204030204" pitchFamily="34" charset="0"/>
                  <a:ea typeface="Arial Unicode MS"/>
                  <a:cs typeface="Calibri" panose="020F0502020204030204" pitchFamily="34" charset="0"/>
                  <a:sym typeface="Lato Bold" charset="0"/>
                </a:rPr>
                <a:t>Visit</a:t>
              </a:r>
              <a:endParaRPr lang="en-US" sz="2200" b="1" cap="all" dirty="0">
                <a:solidFill>
                  <a:srgbClr val="5E97AF"/>
                </a:solidFill>
                <a:latin typeface="Calibri" panose="020F0502020204030204" pitchFamily="34" charset="0"/>
                <a:ea typeface="Arial Unicode MS"/>
                <a:cs typeface="Calibri" panose="020F0502020204030204" pitchFamily="34" charset="0"/>
              </a:endParaRPr>
            </a:p>
            <a:p>
              <a:pPr algn="ctr" defTabSz="647700">
                <a:spcAft>
                  <a:spcPts val="1200"/>
                </a:spcAft>
              </a:pPr>
              <a:r>
                <a:rPr lang="en-US" sz="2200" dirty="0">
                  <a:latin typeface="Calibri" panose="020F0502020204030204" pitchFamily="34" charset="0"/>
                  <a:ea typeface="Arial Unicode MS"/>
                  <a:cs typeface="Calibri" panose="020F0502020204030204" pitchFamily="34" charset="0"/>
                  <a:sym typeface="Lato Bold" charset="0"/>
                  <a:hlinkClick r:id="rId3"/>
                </a:rPr>
                <a:t>https://njcleanenergy.com/renewable-energy/program-updates-and-background-information/solar-proceedings</a:t>
              </a:r>
              <a:endParaRPr lang="en-US" dirty="0">
                <a:latin typeface="Calibri" panose="020F0502020204030204" pitchFamily="34" charset="0"/>
                <a:cs typeface="Calibri" panose="020F0502020204030204" pitchFamily="34" charset="0"/>
              </a:endParaRPr>
            </a:p>
            <a:p>
              <a:pPr algn="ctr" defTabSz="647700"/>
              <a:r>
                <a:rPr lang="en-US" sz="2200" b="1" cap="all" dirty="0">
                  <a:solidFill>
                    <a:srgbClr val="5E97AF"/>
                  </a:solidFill>
                  <a:latin typeface="Calibri" panose="020F0502020204030204" pitchFamily="34" charset="0"/>
                  <a:ea typeface="Arial Unicode MS"/>
                  <a:cs typeface="Calibri" panose="020F0502020204030204" pitchFamily="34" charset="0"/>
                  <a:sym typeface="Lato Bold" charset="0"/>
                </a:rPr>
                <a:t>Newsletter</a:t>
              </a:r>
              <a:endParaRPr lang="en-US" sz="2200" b="1" cap="all" dirty="0">
                <a:solidFill>
                  <a:srgbClr val="5E97AF"/>
                </a:solidFill>
                <a:latin typeface="Calibri" panose="020F0502020204030204" pitchFamily="34" charset="0"/>
                <a:ea typeface="Arial Unicode MS"/>
                <a:cs typeface="Calibri" panose="020F0502020204030204" pitchFamily="34" charset="0"/>
              </a:endParaRPr>
            </a:p>
            <a:p>
              <a:pPr algn="ctr" defTabSz="647700">
                <a:spcAft>
                  <a:spcPts val="1200"/>
                </a:spcAft>
              </a:pPr>
              <a:r>
                <a:rPr lang="en-US" sz="2200" dirty="0">
                  <a:solidFill>
                    <a:srgbClr val="5E6167"/>
                  </a:solidFill>
                  <a:latin typeface="Calibri" panose="020F0502020204030204" pitchFamily="34" charset="0"/>
                  <a:ea typeface="Arial Unicode MS"/>
                  <a:cs typeface="Calibri" panose="020F0502020204030204" pitchFamily="34" charset="0"/>
                  <a:sym typeface="Lato Bold" charset="0"/>
                </a:rPr>
                <a:t>NJCleanEnergy.com/NEWSLETTER</a:t>
              </a:r>
              <a:endParaRPr lang="en-US" sz="2200" b="1" dirty="0">
                <a:solidFill>
                  <a:srgbClr val="5E6167"/>
                </a:solidFill>
                <a:latin typeface="Calibri" panose="020F0502020204030204" pitchFamily="34" charset="0"/>
                <a:ea typeface="Arial Unicode MS"/>
                <a:cs typeface="Calibri" panose="020F0502020204030204" pitchFamily="34" charset="0"/>
              </a:endParaRPr>
            </a:p>
            <a:p>
              <a:pPr algn="ctr" defTabSz="647700"/>
              <a:r>
                <a:rPr lang="en-US" sz="2200" b="1" cap="all" dirty="0">
                  <a:solidFill>
                    <a:srgbClr val="5E97AF"/>
                  </a:solidFill>
                  <a:latin typeface="Calibri" panose="020F0502020204030204" pitchFamily="34" charset="0"/>
                  <a:ea typeface="ＭＳ Ｐゴシック"/>
                  <a:cs typeface="Calibri" panose="020F0502020204030204" pitchFamily="34" charset="0"/>
                </a:rPr>
                <a:t>ListservS</a:t>
              </a:r>
            </a:p>
            <a:p>
              <a:pPr algn="ctr" defTabSz="647700">
                <a:spcAft>
                  <a:spcPts val="1200"/>
                </a:spcAft>
              </a:pPr>
              <a:r>
                <a:rPr lang="en-US" sz="2200" dirty="0">
                  <a:solidFill>
                    <a:srgbClr val="5E6167"/>
                  </a:solidFill>
                  <a:latin typeface="Calibri" panose="020F0502020204030204" pitchFamily="34" charset="0"/>
                  <a:ea typeface="Arial Unicode MS"/>
                  <a:cs typeface="Calibri" panose="020F0502020204030204" pitchFamily="34" charset="0"/>
                  <a:sym typeface="Lato Bold" charset="0"/>
                </a:rPr>
                <a:t>NJCleanEnergy.com/LISTSERVS</a:t>
              </a:r>
              <a:endParaRPr lang="en-US" sz="2200" b="1" dirty="0">
                <a:solidFill>
                  <a:srgbClr val="5E6167"/>
                </a:solidFill>
                <a:latin typeface="Calibri" panose="020F0502020204030204" pitchFamily="34" charset="0"/>
                <a:ea typeface="Arial Unicode MS"/>
                <a:cs typeface="Calibri" panose="020F0502020204030204" pitchFamily="34" charset="0"/>
              </a:endParaRPr>
            </a:p>
            <a:p>
              <a:pPr algn="ctr" defTabSz="647700"/>
              <a:endParaRPr lang="en-US" sz="2200" dirty="0">
                <a:solidFill>
                  <a:srgbClr val="5E6167"/>
                </a:solidFill>
                <a:latin typeface="Calibri" panose="020F0502020204030204" pitchFamily="34" charset="0"/>
                <a:cs typeface="Calibri" panose="020F0502020204030204" pitchFamily="34" charset="0"/>
              </a:endParaRPr>
            </a:p>
            <a:p>
              <a:pPr algn="ctr" defTabSz="647700"/>
              <a:r>
                <a:rPr lang="en-US" sz="2200" dirty="0">
                  <a:solidFill>
                    <a:srgbClr val="5E6167"/>
                  </a:solidFill>
                  <a:latin typeface="Calibri" panose="020F0502020204030204" pitchFamily="34" charset="0"/>
                  <a:ea typeface="ＭＳ Ｐゴシック"/>
                  <a:cs typeface="Calibri" panose="020F0502020204030204" pitchFamily="34" charset="0"/>
                </a:rPr>
                <a:t>@NJCleanEnergy</a:t>
              </a:r>
            </a:p>
          </p:txBody>
        </p:sp>
        <p:grpSp>
          <p:nvGrpSpPr>
            <p:cNvPr id="15" name="Group 14">
              <a:extLst>
                <a:ext uri="{FF2B5EF4-FFF2-40B4-BE49-F238E27FC236}">
                  <a16:creationId xmlns:a16="http://schemas.microsoft.com/office/drawing/2014/main" id="{34AA509D-7D20-489B-9B48-5008860C40AB}"/>
                </a:ext>
              </a:extLst>
            </p:cNvPr>
            <p:cNvGrpSpPr/>
            <p:nvPr/>
          </p:nvGrpSpPr>
          <p:grpSpPr>
            <a:xfrm>
              <a:off x="4190367" y="6174750"/>
              <a:ext cx="833834" cy="378734"/>
              <a:chOff x="4105438" y="7431963"/>
              <a:chExt cx="833834" cy="378734"/>
            </a:xfrm>
          </p:grpSpPr>
          <p:pic>
            <p:nvPicPr>
              <p:cNvPr id="9" name="Picture 8">
                <a:extLst>
                  <a:ext uri="{FF2B5EF4-FFF2-40B4-BE49-F238E27FC236}">
                    <a16:creationId xmlns:a16="http://schemas.microsoft.com/office/drawing/2014/main" id="{F556CBBD-6E6C-4CD5-8BBC-7627D4CCFF53}"/>
                  </a:ext>
                </a:extLst>
              </p:cNvPr>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4105438" y="7434087"/>
                <a:ext cx="376610" cy="376610"/>
              </a:xfrm>
              <a:prstGeom prst="rect">
                <a:avLst/>
              </a:prstGeom>
            </p:spPr>
          </p:pic>
          <p:pic>
            <p:nvPicPr>
              <p:cNvPr id="11" name="Picture 2" descr=" ">
                <a:extLst>
                  <a:ext uri="{FF2B5EF4-FFF2-40B4-BE49-F238E27FC236}">
                    <a16:creationId xmlns:a16="http://schemas.microsoft.com/office/drawing/2014/main" id="{DDE0AC61-C49E-4436-9FA7-BB594FE46261}"/>
                  </a:ext>
                </a:extLst>
              </p:cNvPr>
              <p:cNvPicPr>
                <a:picLocks noChangeAspect="1" noChangeArrowheads="1"/>
              </p:cNvPicPr>
              <p:nvPr/>
            </p:nvPicPr>
            <p:blipFill>
              <a:blip r:embed="rId5" cstate="email">
                <a:extLst>
                  <a:ext uri="{28A0092B-C50C-407E-A947-70E740481C1C}">
                    <a14:useLocalDpi xmlns:a14="http://schemas.microsoft.com/office/drawing/2010/main" val="0"/>
                  </a:ext>
                </a:extLst>
              </a:blip>
              <a:srcRect/>
              <a:stretch>
                <a:fillRect/>
              </a:stretch>
            </p:blipFill>
            <p:spPr bwMode="auto">
              <a:xfrm>
                <a:off x="4560539" y="7431963"/>
                <a:ext cx="378733" cy="378733"/>
              </a:xfrm>
              <a:prstGeom prst="rect">
                <a:avLst/>
              </a:prstGeom>
              <a:noFill/>
              <a:extLst>
                <a:ext uri="{909E8E84-426E-40DD-AFC4-6F175D3DCCD1}">
                  <a14:hiddenFill xmlns:a14="http://schemas.microsoft.com/office/drawing/2010/main">
                    <a:solidFill>
                      <a:srgbClr val="FFFFFF"/>
                    </a:solidFill>
                  </a14:hiddenFill>
                </a:ext>
              </a:extLst>
            </p:spPr>
          </p:pic>
        </p:grpSp>
      </p:grpSp>
    </p:spTree>
    <p:extLst>
      <p:ext uri="{BB962C8B-B14F-4D97-AF65-F5344CB8AC3E}">
        <p14:creationId xmlns:p14="http://schemas.microsoft.com/office/powerpoint/2010/main" val="872113155"/>
      </p:ext>
    </p:extLst>
  </p:cSld>
  <p:clrMapOvr>
    <a:masterClrMapping/>
  </p:clrMapOvr>
  <p:transition advClick="0" advTm="0"/>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7379088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sz="2000" dirty="0">
                <a:latin typeface="Helvetica" pitchFamily="34" charset="0"/>
              </a:rPr>
              <a:t>This presentation is provided for informational purposes only and should not be taken to represent the views of the New Jersey Board of Public Utilities, its Commissioners, or the State of New Jersey. Please be aware that any information presented is subject to change if there are changes to New Jersey statutes, rules, or policies. </a:t>
            </a:r>
          </a:p>
          <a:p>
            <a:pPr marL="0" indent="0">
              <a:buNone/>
            </a:pPr>
            <a:endParaRPr lang="en-US" sz="2000" dirty="0">
              <a:latin typeface="Helvetica" pitchFamily="34" charset="0"/>
            </a:endParaRPr>
          </a:p>
          <a:p>
            <a:pPr marL="0" indent="0">
              <a:buNone/>
            </a:pPr>
            <a:r>
              <a:rPr lang="en-US" sz="2000" b="1" dirty="0">
                <a:latin typeface="Helvetica" pitchFamily="34" charset="0"/>
              </a:rPr>
              <a:t>All viewers are responsible for ensuring that they rely only on current legal authority regarding the matters covered in the presentation.</a:t>
            </a:r>
          </a:p>
        </p:txBody>
      </p:sp>
      <p:sp>
        <p:nvSpPr>
          <p:cNvPr id="3" name="Slide Number Placeholder 2"/>
          <p:cNvSpPr>
            <a:spLocks noGrp="1"/>
          </p:cNvSpPr>
          <p:nvPr>
            <p:ph type="sldNum" sz="quarter" idx="12"/>
          </p:nvPr>
        </p:nvSpPr>
        <p:spPr/>
        <p:txBody>
          <a:bodyPr/>
          <a:lstStyle/>
          <a:p>
            <a:fld id="{66469543-EFA7-49FE-9FBA-0A7EAC2E5F01}" type="slidenum">
              <a:rPr lang="en-US" smtClean="0"/>
              <a:pPr/>
              <a:t>3</a:t>
            </a:fld>
            <a:endParaRPr lang="en-US" dirty="0"/>
          </a:p>
        </p:txBody>
      </p:sp>
      <p:sp>
        <p:nvSpPr>
          <p:cNvPr id="4" name="Title 3"/>
          <p:cNvSpPr>
            <a:spLocks noGrp="1"/>
          </p:cNvSpPr>
          <p:nvPr>
            <p:ph type="title"/>
          </p:nvPr>
        </p:nvSpPr>
        <p:spPr/>
        <p:txBody>
          <a:bodyPr/>
          <a:lstStyle/>
          <a:p>
            <a:r>
              <a:rPr lang="en-US" dirty="0"/>
              <a:t>Disclaimer</a:t>
            </a:r>
          </a:p>
        </p:txBody>
      </p:sp>
    </p:spTree>
    <p:extLst>
      <p:ext uri="{BB962C8B-B14F-4D97-AF65-F5344CB8AC3E}">
        <p14:creationId xmlns:p14="http://schemas.microsoft.com/office/powerpoint/2010/main" val="23972159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nchor="t"/>
          <a:lstStyle/>
          <a:p>
            <a:pPr>
              <a:lnSpc>
                <a:spcPct val="100000"/>
              </a:lnSpc>
              <a:spcBef>
                <a:spcPts val="0"/>
              </a:spcBef>
              <a:spcAft>
                <a:spcPts val="1000"/>
              </a:spcAft>
            </a:pPr>
            <a:endParaRPr lang="en-US" sz="2600" dirty="0"/>
          </a:p>
          <a:p>
            <a:pPr marL="0" indent="0">
              <a:lnSpc>
                <a:spcPct val="100000"/>
              </a:lnSpc>
              <a:spcBef>
                <a:spcPts val="0"/>
              </a:spcBef>
              <a:spcAft>
                <a:spcPts val="1000"/>
              </a:spcAft>
              <a:buNone/>
            </a:pPr>
            <a:endParaRPr lang="en-US" sz="2600" dirty="0"/>
          </a:p>
        </p:txBody>
      </p:sp>
      <p:sp>
        <p:nvSpPr>
          <p:cNvPr id="2" name="Slide Number Placeholder 1"/>
          <p:cNvSpPr>
            <a:spLocks noGrp="1"/>
          </p:cNvSpPr>
          <p:nvPr>
            <p:ph type="sldNum" sz="quarter" idx="12"/>
          </p:nvPr>
        </p:nvSpPr>
        <p:spPr/>
        <p:txBody>
          <a:bodyPr/>
          <a:lstStyle/>
          <a:p>
            <a:pPr eaLnBrk="0" fontAlgn="base" hangingPunct="0">
              <a:spcBef>
                <a:spcPct val="0"/>
              </a:spcBef>
              <a:spcAft>
                <a:spcPct val="0"/>
              </a:spcAft>
            </a:pPr>
            <a:fld id="{59C8B66E-3456-42F5-AD10-E71B5EA71641}" type="slidenum">
              <a:rPr lang="en-US">
                <a:solidFill>
                  <a:prstClr val="black">
                    <a:lumMod val="65000"/>
                    <a:lumOff val="35000"/>
                  </a:prstClr>
                </a:solidFill>
                <a:latin typeface="Calibri" charset="0"/>
                <a:ea typeface="ＭＳ Ｐゴシック" charset="0"/>
              </a:rPr>
              <a:pPr eaLnBrk="0" fontAlgn="base" hangingPunct="0">
                <a:spcBef>
                  <a:spcPct val="0"/>
                </a:spcBef>
                <a:spcAft>
                  <a:spcPct val="0"/>
                </a:spcAft>
              </a:pPr>
              <a:t>4</a:t>
            </a:fld>
            <a:endParaRPr lang="en-US" dirty="0">
              <a:solidFill>
                <a:prstClr val="black">
                  <a:lumMod val="65000"/>
                  <a:lumOff val="35000"/>
                </a:prstClr>
              </a:solidFill>
              <a:latin typeface="Calibri" charset="0"/>
              <a:ea typeface="ＭＳ Ｐゴシック" charset="0"/>
            </a:endParaRPr>
          </a:p>
        </p:txBody>
      </p:sp>
      <p:sp>
        <p:nvSpPr>
          <p:cNvPr id="3" name="Title 2"/>
          <p:cNvSpPr>
            <a:spLocks noGrp="1"/>
          </p:cNvSpPr>
          <p:nvPr>
            <p:ph type="title"/>
          </p:nvPr>
        </p:nvSpPr>
        <p:spPr>
          <a:prstGeom prst="rect">
            <a:avLst/>
          </a:prstGeom>
        </p:spPr>
        <p:txBody>
          <a:bodyPr/>
          <a:lstStyle/>
          <a:p>
            <a:r>
              <a:rPr lang="en-US" sz="3200" dirty="0">
                <a:latin typeface="Calibri" panose="020F0502020204030204" pitchFamily="34" charset="0"/>
                <a:cs typeface="Calibri" panose="020F0502020204030204" pitchFamily="34" charset="0"/>
              </a:rPr>
              <a:t>Agenda</a:t>
            </a:r>
          </a:p>
        </p:txBody>
      </p:sp>
      <p:sp>
        <p:nvSpPr>
          <p:cNvPr id="6" name="TextBox 5">
            <a:extLst>
              <a:ext uri="{FF2B5EF4-FFF2-40B4-BE49-F238E27FC236}">
                <a16:creationId xmlns:a16="http://schemas.microsoft.com/office/drawing/2014/main" id="{555A4FB5-5F9D-4314-AB02-27BAA160A6A4}"/>
              </a:ext>
            </a:extLst>
          </p:cNvPr>
          <p:cNvSpPr txBox="1"/>
          <p:nvPr/>
        </p:nvSpPr>
        <p:spPr>
          <a:xfrm>
            <a:off x="838200" y="1416051"/>
            <a:ext cx="7312192" cy="4601260"/>
          </a:xfrm>
          <a:prstGeom prst="rect">
            <a:avLst/>
          </a:prstGeom>
          <a:noFill/>
        </p:spPr>
        <p:txBody>
          <a:bodyPr wrap="square">
            <a:spAutoFit/>
          </a:bodyPr>
          <a:lstStyle/>
          <a:p>
            <a:pPr marL="285750" indent="-285750" eaLnBrk="0" fontAlgn="base" hangingPunct="0">
              <a:spcAft>
                <a:spcPts val="1000"/>
              </a:spcAft>
              <a:buFont typeface="Arial" panose="020B0604020202020204" pitchFamily="34" charset="0"/>
              <a:buChar char="•"/>
            </a:pPr>
            <a:r>
              <a:rPr lang="en-US" sz="2200" dirty="0">
                <a:solidFill>
                  <a:prstClr val="black"/>
                </a:solidFill>
                <a:latin typeface="Helvetica" panose="020B0604020202020204" pitchFamily="34" charset="0"/>
                <a:ea typeface="ＭＳ Ｐゴシック" charset="0"/>
                <a:cs typeface="Helvetica" panose="020B0604020202020204" pitchFamily="34" charset="0"/>
              </a:rPr>
              <a:t>Introduction</a:t>
            </a:r>
          </a:p>
          <a:p>
            <a:pPr marL="285750" indent="-285750" eaLnBrk="0" fontAlgn="base" hangingPunct="0">
              <a:spcAft>
                <a:spcPts val="1000"/>
              </a:spcAft>
              <a:buFont typeface="Arial" panose="020B0604020202020204" pitchFamily="34" charset="0"/>
              <a:buChar char="•"/>
            </a:pPr>
            <a:r>
              <a:rPr lang="en-US" sz="2200" dirty="0">
                <a:solidFill>
                  <a:prstClr val="black"/>
                </a:solidFill>
                <a:latin typeface="Helvetica" panose="020B0604020202020204" pitchFamily="34" charset="0"/>
                <a:ea typeface="ＭＳ Ｐゴシック" charset="0"/>
                <a:cs typeface="Helvetica" panose="020B0604020202020204" pitchFamily="34" charset="0"/>
              </a:rPr>
              <a:t>Solar Successor Incentive Program</a:t>
            </a:r>
          </a:p>
          <a:p>
            <a:pPr marL="285750" indent="-285750" eaLnBrk="0" fontAlgn="base" hangingPunct="0">
              <a:spcAft>
                <a:spcPts val="1000"/>
              </a:spcAft>
              <a:buFont typeface="Arial" panose="020B0604020202020204" pitchFamily="34" charset="0"/>
              <a:buChar char="•"/>
            </a:pPr>
            <a:r>
              <a:rPr lang="en-US" sz="2200" dirty="0">
                <a:solidFill>
                  <a:prstClr val="black"/>
                </a:solidFill>
                <a:latin typeface="Helvetica" panose="020B0604020202020204" pitchFamily="34" charset="0"/>
                <a:ea typeface="ＭＳ Ｐゴシック" charset="0"/>
                <a:cs typeface="Helvetica" panose="020B0604020202020204" pitchFamily="34" charset="0"/>
              </a:rPr>
              <a:t>CSI Solicitation Schedule</a:t>
            </a:r>
          </a:p>
          <a:p>
            <a:pPr marL="285750" indent="-285750" eaLnBrk="0" fontAlgn="base" hangingPunct="0">
              <a:spcAft>
                <a:spcPts val="1000"/>
              </a:spcAft>
              <a:buFont typeface="Arial" panose="020B0604020202020204" pitchFamily="34" charset="0"/>
              <a:buChar char="•"/>
            </a:pPr>
            <a:r>
              <a:rPr lang="en-US" sz="2200" dirty="0">
                <a:solidFill>
                  <a:prstClr val="black"/>
                </a:solidFill>
                <a:latin typeface="Helvetica" panose="020B0604020202020204" pitchFamily="34" charset="0"/>
                <a:ea typeface="ＭＳ Ｐゴシック" charset="0"/>
                <a:cs typeface="Helvetica" panose="020B0604020202020204" pitchFamily="34" charset="0"/>
              </a:rPr>
              <a:t>CSI Tranches and MW Caps</a:t>
            </a:r>
          </a:p>
          <a:p>
            <a:pPr marL="285750" indent="-285750" eaLnBrk="0" fontAlgn="base" hangingPunct="0">
              <a:spcAft>
                <a:spcPts val="1000"/>
              </a:spcAft>
              <a:buFont typeface="Arial" panose="020B0604020202020204" pitchFamily="34" charset="0"/>
              <a:buChar char="•"/>
            </a:pPr>
            <a:r>
              <a:rPr lang="en-US" sz="2200" dirty="0">
                <a:solidFill>
                  <a:prstClr val="black"/>
                </a:solidFill>
                <a:latin typeface="Helvetica" panose="020B0604020202020204" pitchFamily="34" charset="0"/>
                <a:ea typeface="ＭＳ Ｐゴシック" charset="0"/>
                <a:cs typeface="Helvetica" panose="020B0604020202020204" pitchFamily="34" charset="0"/>
              </a:rPr>
              <a:t>CSI Program Eligibility</a:t>
            </a:r>
          </a:p>
          <a:p>
            <a:pPr marL="285750" indent="-285750" eaLnBrk="0" fontAlgn="base" hangingPunct="0">
              <a:spcAft>
                <a:spcPts val="1000"/>
              </a:spcAft>
              <a:buFont typeface="Arial" panose="020B0604020202020204" pitchFamily="34" charset="0"/>
              <a:buChar char="•"/>
            </a:pPr>
            <a:r>
              <a:rPr lang="en-US" sz="2200" dirty="0">
                <a:solidFill>
                  <a:prstClr val="black"/>
                </a:solidFill>
                <a:latin typeface="Helvetica" panose="020B0604020202020204" pitchFamily="34" charset="0"/>
                <a:ea typeface="ＭＳ Ｐゴシック" charset="0"/>
                <a:cs typeface="Helvetica" panose="020B0604020202020204" pitchFamily="34" charset="0"/>
              </a:rPr>
              <a:t>CSI Registration Requirements and Process</a:t>
            </a:r>
          </a:p>
          <a:p>
            <a:pPr marL="285750" indent="-285750" eaLnBrk="0" fontAlgn="base" hangingPunct="0">
              <a:spcAft>
                <a:spcPts val="1000"/>
              </a:spcAft>
              <a:buFont typeface="Arial" panose="020B0604020202020204" pitchFamily="34" charset="0"/>
              <a:buChar char="•"/>
            </a:pPr>
            <a:r>
              <a:rPr lang="en-US" sz="2200" dirty="0">
                <a:solidFill>
                  <a:prstClr val="black"/>
                </a:solidFill>
                <a:latin typeface="Helvetica" panose="020B0604020202020204" pitchFamily="34" charset="0"/>
                <a:ea typeface="ＭＳ Ｐゴシック" charset="0"/>
                <a:cs typeface="Helvetica" panose="020B0604020202020204" pitchFamily="34" charset="0"/>
              </a:rPr>
              <a:t>CSI Extension Policy</a:t>
            </a:r>
          </a:p>
          <a:p>
            <a:pPr marL="285750" indent="-285750" eaLnBrk="0" fontAlgn="base" hangingPunct="0">
              <a:spcAft>
                <a:spcPts val="1000"/>
              </a:spcAft>
              <a:buFont typeface="Arial" panose="020B0604020202020204" pitchFamily="34" charset="0"/>
              <a:buChar char="•"/>
            </a:pPr>
            <a:r>
              <a:rPr lang="en-US" sz="2200" dirty="0">
                <a:solidFill>
                  <a:prstClr val="black"/>
                </a:solidFill>
                <a:latin typeface="Helvetica" panose="020B0604020202020204" pitchFamily="34" charset="0"/>
                <a:ea typeface="ＭＳ Ｐゴシック" charset="0"/>
                <a:cs typeface="Helvetica" panose="020B0604020202020204" pitchFamily="34" charset="0"/>
              </a:rPr>
              <a:t>Q&amp;A</a:t>
            </a:r>
          </a:p>
          <a:p>
            <a:pPr marL="285750" indent="-285750" eaLnBrk="0" fontAlgn="base" hangingPunct="0">
              <a:spcAft>
                <a:spcPts val="1000"/>
              </a:spcAft>
              <a:buFont typeface="Arial" panose="020B0604020202020204" pitchFamily="34" charset="0"/>
              <a:buChar char="•"/>
            </a:pPr>
            <a:r>
              <a:rPr lang="en-US" sz="2200" dirty="0">
                <a:solidFill>
                  <a:prstClr val="black"/>
                </a:solidFill>
                <a:latin typeface="Helvetica" panose="020B0604020202020204" pitchFamily="34" charset="0"/>
                <a:ea typeface="ＭＳ Ｐゴシック" charset="0"/>
                <a:cs typeface="Helvetica" panose="020B0604020202020204" pitchFamily="34" charset="0"/>
              </a:rPr>
              <a:t>Additional Resources</a:t>
            </a:r>
          </a:p>
          <a:p>
            <a:pPr marL="285750" indent="-285750" eaLnBrk="0" fontAlgn="base" hangingPunct="0">
              <a:spcAft>
                <a:spcPts val="1000"/>
              </a:spcAft>
              <a:buFont typeface="Arial" panose="020B0604020202020204" pitchFamily="34" charset="0"/>
              <a:buChar char="•"/>
            </a:pPr>
            <a:endParaRPr lang="en-US" sz="2000" dirty="0">
              <a:solidFill>
                <a:prstClr val="black"/>
              </a:solidFill>
              <a:latin typeface="Calibri" charset="0"/>
              <a:ea typeface="ＭＳ Ｐゴシック" charset="0"/>
            </a:endParaRPr>
          </a:p>
        </p:txBody>
      </p:sp>
    </p:spTree>
    <p:extLst>
      <p:ext uri="{BB962C8B-B14F-4D97-AF65-F5344CB8AC3E}">
        <p14:creationId xmlns:p14="http://schemas.microsoft.com/office/powerpoint/2010/main" val="676999925"/>
      </p:ext>
    </p:extLst>
  </p:cSld>
  <p:clrMapOvr>
    <a:masterClrMapping/>
  </p:clrMapOvr>
  <p:transition advClick="0" advTm="0"/>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p:txBody>
          <a:bodyPr/>
          <a:lstStyle/>
          <a:p>
            <a:r>
              <a:rPr lang="en-US" dirty="0"/>
              <a:t>The </a:t>
            </a:r>
            <a:r>
              <a:rPr lang="en-US" dirty="0" err="1"/>
              <a:t>SuSI</a:t>
            </a:r>
            <a:r>
              <a:rPr lang="en-US" dirty="0"/>
              <a:t> Program consists of two sub-programs:</a:t>
            </a:r>
          </a:p>
          <a:p>
            <a:pPr marL="457200" lvl="1" indent="0">
              <a:buNone/>
            </a:pPr>
            <a:r>
              <a:rPr lang="en-US" dirty="0">
                <a:solidFill>
                  <a:srgbClr val="002060"/>
                </a:solidFill>
              </a:rPr>
              <a:t>1. Administratively Determined Incentive (ADI) Program</a:t>
            </a:r>
          </a:p>
          <a:p>
            <a:pPr lvl="2"/>
            <a:r>
              <a:rPr lang="en-US" dirty="0"/>
              <a:t>Administratively set incentives for residential and non-residential solar facilities and community solar facilities, 5MW or smaller in size, </a:t>
            </a:r>
          </a:p>
          <a:p>
            <a:pPr lvl="2"/>
            <a:endParaRPr lang="en-US" dirty="0"/>
          </a:p>
          <a:p>
            <a:pPr marL="457200" lvl="1" indent="0">
              <a:buNone/>
            </a:pPr>
            <a:r>
              <a:rPr lang="en-US" dirty="0">
                <a:solidFill>
                  <a:srgbClr val="002060"/>
                </a:solidFill>
              </a:rPr>
              <a:t>2. Competitive Solar Incentive (CSI) Program</a:t>
            </a:r>
          </a:p>
          <a:p>
            <a:pPr lvl="2"/>
            <a:r>
              <a:rPr lang="en-US" dirty="0"/>
              <a:t>Competitively determined incentives, established through a solicitation process. Open to qualified grid supply facilities, non -residential net metered facilities greater than 5MW in size, and grid facilities in combination with energy storage. </a:t>
            </a:r>
          </a:p>
        </p:txBody>
      </p:sp>
      <p:sp>
        <p:nvSpPr>
          <p:cNvPr id="3" name="Slide Number Placeholder 2">
            <a:extLst>
              <a:ext uri="{FF2B5EF4-FFF2-40B4-BE49-F238E27FC236}">
                <a16:creationId xmlns:a16="http://schemas.microsoft.com/office/drawing/2014/main" id="{AB8321EE-30CF-415A-A729-5269ABAF0D7F}"/>
              </a:ext>
            </a:extLst>
          </p:cNvPr>
          <p:cNvSpPr>
            <a:spLocks noGrp="1"/>
          </p:cNvSpPr>
          <p:nvPr>
            <p:ph type="sldNum" sz="quarter" idx="12"/>
          </p:nvPr>
        </p:nvSpPr>
        <p:spPr/>
        <p:txBody>
          <a:bodyPr/>
          <a:lstStyle/>
          <a:p>
            <a:fld id="{66469543-EFA7-49FE-9FBA-0A7EAC2E5F01}" type="slidenum">
              <a:rPr lang="en-US" smtClean="0"/>
              <a:pPr/>
              <a:t>5</a:t>
            </a:fld>
            <a:endParaRPr lang="en-US" dirty="0"/>
          </a:p>
        </p:txBody>
      </p:sp>
      <p:sp>
        <p:nvSpPr>
          <p:cNvPr id="4" name="Title 3">
            <a:extLst>
              <a:ext uri="{FF2B5EF4-FFF2-40B4-BE49-F238E27FC236}">
                <a16:creationId xmlns:a16="http://schemas.microsoft.com/office/drawing/2014/main" id="{FC73F6D0-19AD-41CC-85A4-650475DBE135}"/>
              </a:ext>
            </a:extLst>
          </p:cNvPr>
          <p:cNvSpPr>
            <a:spLocks noGrp="1"/>
          </p:cNvSpPr>
          <p:nvPr>
            <p:ph type="title"/>
          </p:nvPr>
        </p:nvSpPr>
        <p:spPr/>
        <p:txBody>
          <a:bodyPr/>
          <a:lstStyle/>
          <a:p>
            <a:r>
              <a:rPr lang="en-US" sz="3200" dirty="0"/>
              <a:t>Solar Successor Incentive Program (SuSI)</a:t>
            </a:r>
          </a:p>
        </p:txBody>
      </p:sp>
    </p:spTree>
    <p:extLst>
      <p:ext uri="{BB962C8B-B14F-4D97-AF65-F5344CB8AC3E}">
        <p14:creationId xmlns:p14="http://schemas.microsoft.com/office/powerpoint/2010/main" val="13337271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32C8FB7A-8F42-5055-ACCB-300F2BE95F04}"/>
              </a:ext>
            </a:extLst>
          </p:cNvPr>
          <p:cNvSpPr>
            <a:spLocks noGrp="1"/>
          </p:cNvSpPr>
          <p:nvPr>
            <p:ph type="sldNum" sz="quarter" idx="12"/>
          </p:nvPr>
        </p:nvSpPr>
        <p:spPr/>
        <p:txBody>
          <a:bodyPr/>
          <a:lstStyle/>
          <a:p>
            <a:fld id="{66469543-EFA7-49FE-9FBA-0A7EAC2E5F01}" type="slidenum">
              <a:rPr lang="en-US" smtClean="0"/>
              <a:pPr/>
              <a:t>6</a:t>
            </a:fld>
            <a:endParaRPr lang="en-US" dirty="0"/>
          </a:p>
        </p:txBody>
      </p:sp>
      <p:sp>
        <p:nvSpPr>
          <p:cNvPr id="4" name="Title 3">
            <a:extLst>
              <a:ext uri="{FF2B5EF4-FFF2-40B4-BE49-F238E27FC236}">
                <a16:creationId xmlns:a16="http://schemas.microsoft.com/office/drawing/2014/main" id="{B302D95E-D0C8-0F84-DA3B-C54BCE2AE03D}"/>
              </a:ext>
            </a:extLst>
          </p:cNvPr>
          <p:cNvSpPr>
            <a:spLocks noGrp="1"/>
          </p:cNvSpPr>
          <p:nvPr>
            <p:ph type="title"/>
          </p:nvPr>
        </p:nvSpPr>
        <p:spPr/>
        <p:txBody>
          <a:bodyPr/>
          <a:lstStyle/>
          <a:p>
            <a:r>
              <a:rPr lang="en-US" sz="3200" dirty="0"/>
              <a:t>CSI Program Solicitation Schedule</a:t>
            </a:r>
          </a:p>
        </p:txBody>
      </p:sp>
      <p:graphicFrame>
        <p:nvGraphicFramePr>
          <p:cNvPr id="5" name="Content Placeholder 4">
            <a:extLst>
              <a:ext uri="{FF2B5EF4-FFF2-40B4-BE49-F238E27FC236}">
                <a16:creationId xmlns:a16="http://schemas.microsoft.com/office/drawing/2014/main" id="{0CDF2840-B0A0-FF0D-0227-471BA45331D4}"/>
              </a:ext>
            </a:extLst>
          </p:cNvPr>
          <p:cNvGraphicFramePr>
            <a:graphicFrameLocks/>
          </p:cNvGraphicFramePr>
          <p:nvPr>
            <p:extLst>
              <p:ext uri="{D42A27DB-BD31-4B8C-83A1-F6EECF244321}">
                <p14:modId xmlns:p14="http://schemas.microsoft.com/office/powerpoint/2010/main" val="2376225444"/>
              </p:ext>
            </p:extLst>
          </p:nvPr>
        </p:nvGraphicFramePr>
        <p:xfrm>
          <a:off x="2290195" y="1578572"/>
          <a:ext cx="6525302" cy="3982984"/>
        </p:xfrm>
        <a:graphic>
          <a:graphicData uri="http://schemas.openxmlformats.org/drawingml/2006/table">
            <a:tbl>
              <a:tblPr firstRow="1" firstCol="1" bandRow="1">
                <a:tableStyleId>{5C22544A-7EE6-4342-B048-85BDC9FD1C3A}</a:tableStyleId>
              </a:tblPr>
              <a:tblGrid>
                <a:gridCol w="4544186">
                  <a:extLst>
                    <a:ext uri="{9D8B030D-6E8A-4147-A177-3AD203B41FA5}">
                      <a16:colId xmlns:a16="http://schemas.microsoft.com/office/drawing/2014/main" val="1005417599"/>
                    </a:ext>
                  </a:extLst>
                </a:gridCol>
                <a:gridCol w="1981116">
                  <a:extLst>
                    <a:ext uri="{9D8B030D-6E8A-4147-A177-3AD203B41FA5}">
                      <a16:colId xmlns:a16="http://schemas.microsoft.com/office/drawing/2014/main" val="1829705301"/>
                    </a:ext>
                  </a:extLst>
                </a:gridCol>
              </a:tblGrid>
              <a:tr h="612472">
                <a:tc>
                  <a:txBody>
                    <a:bodyPr/>
                    <a:lstStyle/>
                    <a:p>
                      <a:pPr marL="228600" marR="0">
                        <a:lnSpc>
                          <a:spcPct val="107000"/>
                        </a:lnSpc>
                        <a:spcBef>
                          <a:spcPts val="0"/>
                        </a:spcBef>
                        <a:spcAft>
                          <a:spcPts val="800"/>
                        </a:spcAft>
                      </a:pPr>
                      <a:r>
                        <a:rPr lang="en-US" sz="2400" dirty="0">
                          <a:effectLst/>
                          <a:latin typeface="Arial" panose="020B0604020202020204" pitchFamily="34" charset="0"/>
                          <a:cs typeface="Arial" panose="020B0604020202020204" pitchFamily="34" charset="0"/>
                        </a:rPr>
                        <a:t>Event</a:t>
                      </a:r>
                      <a:endParaRPr lang="en-US" sz="24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tc>
                <a:tc>
                  <a:txBody>
                    <a:bodyPr/>
                    <a:lstStyle/>
                    <a:p>
                      <a:pPr marL="228600" marR="0">
                        <a:lnSpc>
                          <a:spcPct val="107000"/>
                        </a:lnSpc>
                        <a:spcBef>
                          <a:spcPts val="0"/>
                        </a:spcBef>
                        <a:spcAft>
                          <a:spcPts val="800"/>
                        </a:spcAft>
                      </a:pPr>
                      <a:r>
                        <a:rPr lang="en-US" sz="2400" dirty="0">
                          <a:effectLst/>
                          <a:latin typeface="Arial" panose="020B0604020202020204" pitchFamily="34" charset="0"/>
                          <a:cs typeface="Arial" panose="020B0604020202020204" pitchFamily="34" charset="0"/>
                        </a:rPr>
                        <a:t>Date</a:t>
                      </a:r>
                      <a:endParaRPr lang="en-US" sz="24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tc>
                <a:extLst>
                  <a:ext uri="{0D108BD9-81ED-4DB2-BD59-A6C34878D82A}">
                    <a16:rowId xmlns:a16="http://schemas.microsoft.com/office/drawing/2014/main" val="1696212446"/>
                  </a:ext>
                </a:extLst>
              </a:tr>
              <a:tr h="612472">
                <a:tc>
                  <a:txBody>
                    <a:bodyPr/>
                    <a:lstStyle/>
                    <a:p>
                      <a:pPr marL="228600" marR="0">
                        <a:lnSpc>
                          <a:spcPct val="107000"/>
                        </a:lnSpc>
                        <a:spcBef>
                          <a:spcPts val="0"/>
                        </a:spcBef>
                        <a:spcAft>
                          <a:spcPts val="800"/>
                        </a:spcAft>
                      </a:pPr>
                      <a:r>
                        <a:rPr lang="en-US" sz="1400" dirty="0">
                          <a:effectLst/>
                          <a:latin typeface="Arial" panose="020B0604020202020204" pitchFamily="34" charset="0"/>
                          <a:cs typeface="Arial" panose="020B0604020202020204" pitchFamily="34" charset="0"/>
                        </a:rPr>
                        <a:t>Prequalification window opened</a:t>
                      </a:r>
                      <a:endParaRPr lang="en-US" sz="14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tc>
                <a:tc>
                  <a:txBody>
                    <a:bodyPr/>
                    <a:lstStyle/>
                    <a:p>
                      <a:pPr marL="228600" marR="0">
                        <a:lnSpc>
                          <a:spcPct val="107000"/>
                        </a:lnSpc>
                        <a:spcBef>
                          <a:spcPts val="0"/>
                        </a:spcBef>
                        <a:spcAft>
                          <a:spcPts val="800"/>
                        </a:spcAft>
                      </a:pPr>
                      <a:r>
                        <a:rPr lang="en-US" sz="1400" dirty="0">
                          <a:effectLst/>
                          <a:latin typeface="Arial" panose="020B0604020202020204" pitchFamily="34" charset="0"/>
                          <a:cs typeface="Arial" panose="020B0604020202020204" pitchFamily="34" charset="0"/>
                        </a:rPr>
                        <a:t>November 27, 2023</a:t>
                      </a:r>
                      <a:endParaRPr lang="en-US" sz="14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tc>
                <a:extLst>
                  <a:ext uri="{0D108BD9-81ED-4DB2-BD59-A6C34878D82A}">
                    <a16:rowId xmlns:a16="http://schemas.microsoft.com/office/drawing/2014/main" val="4118895944"/>
                  </a:ext>
                </a:extLst>
              </a:tr>
              <a:tr h="1029448">
                <a:tc>
                  <a:txBody>
                    <a:bodyPr/>
                    <a:lstStyle/>
                    <a:p>
                      <a:pPr marL="228600" marR="0">
                        <a:lnSpc>
                          <a:spcPct val="107000"/>
                        </a:lnSpc>
                        <a:spcBef>
                          <a:spcPts val="0"/>
                        </a:spcBef>
                        <a:spcAft>
                          <a:spcPts val="800"/>
                        </a:spcAft>
                      </a:pPr>
                      <a:r>
                        <a:rPr lang="en-US" sz="1400" dirty="0">
                          <a:effectLst/>
                          <a:latin typeface="Arial" panose="020B0604020202020204" pitchFamily="34" charset="0"/>
                          <a:cs typeface="Arial" panose="020B0604020202020204" pitchFamily="34" charset="0"/>
                        </a:rPr>
                        <a:t>Deadline for final</a:t>
                      </a:r>
                      <a:r>
                        <a:rPr lang="en-US" sz="1400" baseline="0" dirty="0">
                          <a:effectLst/>
                          <a:latin typeface="Arial" panose="020B0604020202020204" pitchFamily="34" charset="0"/>
                          <a:cs typeface="Arial" panose="020B0604020202020204" pitchFamily="34" charset="0"/>
                        </a:rPr>
                        <a:t> bid submission</a:t>
                      </a:r>
                      <a:endParaRPr lang="en-US" sz="14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tc>
                <a:tc>
                  <a:txBody>
                    <a:bodyPr/>
                    <a:lstStyle/>
                    <a:p>
                      <a:pPr marL="228600" marR="0">
                        <a:lnSpc>
                          <a:spcPct val="107000"/>
                        </a:lnSpc>
                        <a:spcBef>
                          <a:spcPts val="0"/>
                        </a:spcBef>
                        <a:spcAft>
                          <a:spcPts val="800"/>
                        </a:spcAft>
                      </a:pPr>
                      <a:r>
                        <a:rPr lang="en-US" sz="1400" dirty="0">
                          <a:effectLst/>
                          <a:latin typeface="Arial" panose="020B0604020202020204" pitchFamily="34" charset="0"/>
                          <a:cs typeface="Arial" panose="020B0604020202020204" pitchFamily="34" charset="0"/>
                        </a:rPr>
                        <a:t>February</a:t>
                      </a:r>
                      <a:r>
                        <a:rPr lang="en-US" sz="1400" baseline="0" dirty="0">
                          <a:effectLst/>
                          <a:latin typeface="Arial" panose="020B0604020202020204" pitchFamily="34" charset="0"/>
                          <a:cs typeface="Arial" panose="020B0604020202020204" pitchFamily="34" charset="0"/>
                        </a:rPr>
                        <a:t> 29, 2024</a:t>
                      </a:r>
                      <a:r>
                        <a:rPr lang="en-US" sz="1400" dirty="0">
                          <a:effectLst/>
                          <a:latin typeface="Arial" panose="020B0604020202020204" pitchFamily="34" charset="0"/>
                          <a:cs typeface="Arial" panose="020B0604020202020204" pitchFamily="34" charset="0"/>
                        </a:rPr>
                        <a:t>, 11:59:59 pm EST </a:t>
                      </a:r>
                      <a:r>
                        <a:rPr lang="en-US" sz="1400" b="1" u="sng" dirty="0">
                          <a:effectLst/>
                          <a:latin typeface="Arial" panose="020B0604020202020204" pitchFamily="34" charset="0"/>
                          <a:cs typeface="Arial" panose="020B0604020202020204" pitchFamily="34" charset="0"/>
                        </a:rPr>
                        <a:t>CLOSED</a:t>
                      </a:r>
                      <a:endParaRPr lang="en-US" sz="1400" b="1" u="sng"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tc>
                <a:extLst>
                  <a:ext uri="{0D108BD9-81ED-4DB2-BD59-A6C34878D82A}">
                    <a16:rowId xmlns:a16="http://schemas.microsoft.com/office/drawing/2014/main" val="3690683150"/>
                  </a:ext>
                </a:extLst>
              </a:tr>
              <a:tr h="864296">
                <a:tc>
                  <a:txBody>
                    <a:bodyPr/>
                    <a:lstStyle/>
                    <a:p>
                      <a:pPr marL="228600" marR="0">
                        <a:lnSpc>
                          <a:spcPct val="107000"/>
                        </a:lnSpc>
                        <a:spcBef>
                          <a:spcPts val="0"/>
                        </a:spcBef>
                        <a:spcAft>
                          <a:spcPts val="800"/>
                        </a:spcAft>
                      </a:pPr>
                      <a:r>
                        <a:rPr lang="en-US" sz="1400" dirty="0">
                          <a:effectLst/>
                          <a:latin typeface="Arial" panose="020B0604020202020204" pitchFamily="34" charset="0"/>
                          <a:cs typeface="Arial" panose="020B0604020202020204" pitchFamily="34" charset="0"/>
                        </a:rPr>
                        <a:t>Winnin</a:t>
                      </a:r>
                      <a:r>
                        <a:rPr lang="en-US" sz="1400" baseline="0" dirty="0">
                          <a:effectLst/>
                          <a:latin typeface="Arial" panose="020B0604020202020204" pitchFamily="34" charset="0"/>
                          <a:cs typeface="Arial" panose="020B0604020202020204" pitchFamily="34" charset="0"/>
                        </a:rPr>
                        <a:t>g bids announced by Board Order</a:t>
                      </a:r>
                      <a:endParaRPr lang="en-US" sz="14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tc>
                <a:tc>
                  <a:txBody>
                    <a:bodyPr/>
                    <a:lstStyle/>
                    <a:p>
                      <a:pPr marL="228600" marR="0">
                        <a:lnSpc>
                          <a:spcPct val="107000"/>
                        </a:lnSpc>
                        <a:spcBef>
                          <a:spcPts val="0"/>
                        </a:spcBef>
                        <a:spcAft>
                          <a:spcPts val="800"/>
                        </a:spcAft>
                      </a:pPr>
                      <a:r>
                        <a:rPr lang="en-US" sz="1400" dirty="0">
                          <a:effectLst/>
                          <a:latin typeface="Arial" panose="020B0604020202020204" pitchFamily="34" charset="0"/>
                          <a:cs typeface="Arial" panose="020B0604020202020204" pitchFamily="34" charset="0"/>
                        </a:rPr>
                        <a:t>Target: April 2024</a:t>
                      </a:r>
                      <a:endParaRPr lang="en-US" sz="1400" b="1" u="sng"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tc>
                <a:extLst>
                  <a:ext uri="{0D108BD9-81ED-4DB2-BD59-A6C34878D82A}">
                    <a16:rowId xmlns:a16="http://schemas.microsoft.com/office/drawing/2014/main" val="1701957483"/>
                  </a:ext>
                </a:extLst>
              </a:tr>
              <a:tr h="864296">
                <a:tc>
                  <a:txBody>
                    <a:bodyPr/>
                    <a:lstStyle/>
                    <a:p>
                      <a:pPr marL="228600" marR="0">
                        <a:lnSpc>
                          <a:spcPct val="107000"/>
                        </a:lnSpc>
                        <a:spcBef>
                          <a:spcPts val="0"/>
                        </a:spcBef>
                        <a:spcAft>
                          <a:spcPts val="800"/>
                        </a:spcAft>
                      </a:pPr>
                      <a:r>
                        <a:rPr lang="en-US" sz="1400" dirty="0">
                          <a:effectLst/>
                          <a:latin typeface="Arial" panose="020B0604020202020204" pitchFamily="34" charset="0"/>
                          <a:ea typeface="Calibri" panose="020F0502020204030204" pitchFamily="34" charset="0"/>
                          <a:cs typeface="Arial" panose="020B0604020202020204" pitchFamily="34" charset="0"/>
                        </a:rPr>
                        <a:t>Registration</a:t>
                      </a:r>
                      <a:r>
                        <a:rPr lang="en-US" sz="1400" baseline="0" dirty="0">
                          <a:effectLst/>
                          <a:latin typeface="Arial" panose="020B0604020202020204" pitchFamily="34" charset="0"/>
                          <a:ea typeface="Calibri" panose="020F0502020204030204" pitchFamily="34" charset="0"/>
                          <a:cs typeface="Arial" panose="020B0604020202020204" pitchFamily="34" charset="0"/>
                        </a:rPr>
                        <a:t> of Awarded Projects Due</a:t>
                      </a:r>
                      <a:endParaRPr lang="en-US" sz="14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tc>
                <a:tc>
                  <a:txBody>
                    <a:bodyPr/>
                    <a:lstStyle/>
                    <a:p>
                      <a:pPr marL="228600" marR="0">
                        <a:lnSpc>
                          <a:spcPct val="107000"/>
                        </a:lnSpc>
                        <a:spcBef>
                          <a:spcPts val="0"/>
                        </a:spcBef>
                        <a:spcAft>
                          <a:spcPts val="800"/>
                        </a:spcAft>
                      </a:pPr>
                      <a:r>
                        <a:rPr lang="en-US" sz="1400" b="0" u="none" dirty="0">
                          <a:effectLst/>
                          <a:latin typeface="Arial" panose="020B0604020202020204" pitchFamily="34" charset="0"/>
                          <a:ea typeface="Calibri" panose="020F0502020204030204" pitchFamily="34" charset="0"/>
                          <a:cs typeface="Arial" panose="020B0604020202020204" pitchFamily="34" charset="0"/>
                        </a:rPr>
                        <a:t>30</a:t>
                      </a:r>
                      <a:r>
                        <a:rPr lang="en-US" sz="1400" b="0" u="none" baseline="0" dirty="0">
                          <a:effectLst/>
                          <a:latin typeface="Arial" panose="020B0604020202020204" pitchFamily="34" charset="0"/>
                          <a:ea typeface="Calibri" panose="020F0502020204030204" pitchFamily="34" charset="0"/>
                          <a:cs typeface="Arial" panose="020B0604020202020204" pitchFamily="34" charset="0"/>
                        </a:rPr>
                        <a:t> days after issuance of award</a:t>
                      </a:r>
                      <a:endParaRPr lang="en-US" sz="1400" b="0" u="none"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tc>
                <a:extLst>
                  <a:ext uri="{0D108BD9-81ED-4DB2-BD59-A6C34878D82A}">
                    <a16:rowId xmlns:a16="http://schemas.microsoft.com/office/drawing/2014/main" val="1986617727"/>
                  </a:ext>
                </a:extLst>
              </a:tr>
            </a:tbl>
          </a:graphicData>
        </a:graphic>
      </p:graphicFrame>
      <p:sp>
        <p:nvSpPr>
          <p:cNvPr id="10" name="TextBox 9">
            <a:extLst>
              <a:ext uri="{FF2B5EF4-FFF2-40B4-BE49-F238E27FC236}">
                <a16:creationId xmlns:a16="http://schemas.microsoft.com/office/drawing/2014/main" id="{6CADA471-7624-FAB3-679E-998A6A19EB13}"/>
              </a:ext>
            </a:extLst>
          </p:cNvPr>
          <p:cNvSpPr txBox="1"/>
          <p:nvPr/>
        </p:nvSpPr>
        <p:spPr>
          <a:xfrm>
            <a:off x="3657600" y="5736079"/>
            <a:ext cx="7376319" cy="985398"/>
          </a:xfrm>
          <a:prstGeom prst="rect">
            <a:avLst/>
          </a:prstGeom>
          <a:noFill/>
        </p:spPr>
        <p:txBody>
          <a:bodyPr wrap="square">
            <a:spAutoFit/>
          </a:bodyPr>
          <a:lstStyle/>
          <a:p>
            <a:pPr marL="0" marR="0">
              <a:lnSpc>
                <a:spcPct val="107000"/>
              </a:lnSpc>
              <a:spcBef>
                <a:spcPts val="0"/>
              </a:spcBef>
              <a:spcAft>
                <a:spcPts val="800"/>
              </a:spcAft>
            </a:pPr>
            <a:r>
              <a:rPr lang="en-US" sz="1200" dirty="0">
                <a:solidFill>
                  <a:srgbClr val="002060"/>
                </a:solidFill>
                <a:effectLst/>
                <a:latin typeface="Helvetica" panose="020B0604020202020204" pitchFamily="34" charset="0"/>
                <a:ea typeface="Calibri" panose="020F0502020204030204" pitchFamily="34" charset="0"/>
                <a:cs typeface="Helvetica" panose="020B0604020202020204" pitchFamily="34" charset="0"/>
              </a:rPr>
              <a:t>Winning bids will be announced by Board Order after the solicitation closes. Bid information that will be made public includes the name of the bidding party, the price of the winning bid, the project capacity in MW (dc), and if applicable, the acreage of covered farmland on which the project will be sited.  </a:t>
            </a:r>
          </a:p>
          <a:p>
            <a:pPr marR="0" lvl="0">
              <a:lnSpc>
                <a:spcPct val="107000"/>
              </a:lnSpc>
              <a:spcBef>
                <a:spcPts val="0"/>
              </a:spcBef>
              <a:spcAft>
                <a:spcPts val="0"/>
              </a:spcAft>
            </a:pPr>
            <a:endParaRPr lang="en-US" sz="1200" dirty="0">
              <a:effectLst/>
              <a:latin typeface="Helvetica" panose="020B0604020202020204" pitchFamily="34" charset="0"/>
              <a:ea typeface="Calibri" panose="020F0502020204030204" pitchFamily="34" charset="0"/>
              <a:cs typeface="Helvetica" panose="020B0604020202020204" pitchFamily="34" charset="0"/>
            </a:endParaRPr>
          </a:p>
        </p:txBody>
      </p:sp>
    </p:spTree>
    <p:extLst>
      <p:ext uri="{BB962C8B-B14F-4D97-AF65-F5344CB8AC3E}">
        <p14:creationId xmlns:p14="http://schemas.microsoft.com/office/powerpoint/2010/main" val="24902289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192678A-2508-D903-506D-33D49010BF1F}"/>
              </a:ext>
            </a:extLst>
          </p:cNvPr>
          <p:cNvSpPr>
            <a:spLocks noGrp="1"/>
          </p:cNvSpPr>
          <p:nvPr>
            <p:ph idx="1"/>
          </p:nvPr>
        </p:nvSpPr>
        <p:spPr>
          <a:xfrm>
            <a:off x="1144655" y="1396070"/>
            <a:ext cx="10515600" cy="1110521"/>
          </a:xfrm>
        </p:spPr>
        <p:txBody>
          <a:bodyPr/>
          <a:lstStyle/>
          <a:p>
            <a:pPr marL="0" indent="0">
              <a:buNone/>
            </a:pPr>
            <a:r>
              <a:rPr lang="en-US" sz="1200" i="1" dirty="0">
                <a:solidFill>
                  <a:srgbClr val="002060"/>
                </a:solidFill>
                <a:effectLst/>
                <a:latin typeface="Helvetica" panose="020B0604020202020204" pitchFamily="34" charset="0"/>
                <a:ea typeface="Calibri" panose="020F0502020204030204" pitchFamily="34" charset="0"/>
                <a:cs typeface="Helvetica" panose="020B0604020202020204" pitchFamily="34" charset="0"/>
              </a:rPr>
              <a:t>The total procurement target for this solicitation is 300MW; the megawatt procurement targets per tranche are listed in the below table.</a:t>
            </a:r>
          </a:p>
          <a:p>
            <a:endParaRPr lang="en-US" dirty="0"/>
          </a:p>
        </p:txBody>
      </p:sp>
      <p:sp>
        <p:nvSpPr>
          <p:cNvPr id="3" name="Slide Number Placeholder 2">
            <a:extLst>
              <a:ext uri="{FF2B5EF4-FFF2-40B4-BE49-F238E27FC236}">
                <a16:creationId xmlns:a16="http://schemas.microsoft.com/office/drawing/2014/main" id="{4CB37DA4-AE00-A502-5643-7300BD2BA1C9}"/>
              </a:ext>
            </a:extLst>
          </p:cNvPr>
          <p:cNvSpPr>
            <a:spLocks noGrp="1"/>
          </p:cNvSpPr>
          <p:nvPr>
            <p:ph type="sldNum" sz="quarter" idx="12"/>
          </p:nvPr>
        </p:nvSpPr>
        <p:spPr/>
        <p:txBody>
          <a:bodyPr/>
          <a:lstStyle/>
          <a:p>
            <a:fld id="{66469543-EFA7-49FE-9FBA-0A7EAC2E5F01}" type="slidenum">
              <a:rPr lang="en-US" smtClean="0"/>
              <a:pPr/>
              <a:t>7</a:t>
            </a:fld>
            <a:endParaRPr lang="en-US" dirty="0"/>
          </a:p>
        </p:txBody>
      </p:sp>
      <p:sp>
        <p:nvSpPr>
          <p:cNvPr id="4" name="Title 3">
            <a:extLst>
              <a:ext uri="{FF2B5EF4-FFF2-40B4-BE49-F238E27FC236}">
                <a16:creationId xmlns:a16="http://schemas.microsoft.com/office/drawing/2014/main" id="{2B9173F3-51E1-C546-181A-542A1B8D0E40}"/>
              </a:ext>
            </a:extLst>
          </p:cNvPr>
          <p:cNvSpPr>
            <a:spLocks noGrp="1"/>
          </p:cNvSpPr>
          <p:nvPr>
            <p:ph type="title"/>
          </p:nvPr>
        </p:nvSpPr>
        <p:spPr/>
        <p:txBody>
          <a:bodyPr/>
          <a:lstStyle/>
          <a:p>
            <a:r>
              <a:rPr lang="en-US" sz="3200" dirty="0"/>
              <a:t>Energy Year 2024 CSI Tranches and MW Caps</a:t>
            </a:r>
          </a:p>
        </p:txBody>
      </p:sp>
      <p:sp>
        <p:nvSpPr>
          <p:cNvPr id="6" name="Rectangle 1">
            <a:extLst>
              <a:ext uri="{FF2B5EF4-FFF2-40B4-BE49-F238E27FC236}">
                <a16:creationId xmlns:a16="http://schemas.microsoft.com/office/drawing/2014/main" id="{3ECF2C92-DF51-29CD-8C98-25085B8B84D6}"/>
              </a:ext>
            </a:extLst>
          </p:cNvPr>
          <p:cNvSpPr>
            <a:spLocks noChangeArrowheads="1"/>
          </p:cNvSpPr>
          <p:nvPr/>
        </p:nvSpPr>
        <p:spPr bwMode="auto">
          <a:xfrm>
            <a:off x="1623911" y="1818069"/>
            <a:ext cx="8181214"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0" rIns="9144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a:ln>
                  <a:noFill/>
                </a:ln>
                <a:solidFill>
                  <a:srgbClr val="002060"/>
                </a:solidFill>
                <a:effectLst/>
                <a:latin typeface="Helvetica" panose="020B0604020202020204" pitchFamily="34" charset="0"/>
                <a:ea typeface="Calibri" panose="020F0502020204030204" pitchFamily="34" charset="0"/>
                <a:cs typeface="Helvetica" panose="020B0604020202020204" pitchFamily="34" charset="0"/>
              </a:rPr>
              <a:t>       Energy Year 2024 CSI Capacity Blocks by Market Segment or Tranche</a:t>
            </a:r>
            <a:endParaRPr kumimoji="0" lang="en-US" altLang="en-US" b="0" i="0" u="none" strike="noStrike" cap="none" normalizeH="0" baseline="0" dirty="0">
              <a:ln>
                <a:noFill/>
              </a:ln>
              <a:solidFill>
                <a:schemeClr val="tx1"/>
              </a:solidFill>
              <a:effectLst/>
              <a:latin typeface="Helvetica" panose="020B0604020202020204" pitchFamily="34" charset="0"/>
              <a:cs typeface="Helvetica"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graphicFrame>
        <p:nvGraphicFramePr>
          <p:cNvPr id="7" name="Table 6">
            <a:extLst>
              <a:ext uri="{FF2B5EF4-FFF2-40B4-BE49-F238E27FC236}">
                <a16:creationId xmlns:a16="http://schemas.microsoft.com/office/drawing/2014/main" id="{8B16A456-B3B6-89ED-8FE5-E4887C2EE801}"/>
              </a:ext>
            </a:extLst>
          </p:cNvPr>
          <p:cNvGraphicFramePr>
            <a:graphicFrameLocks noGrp="1"/>
          </p:cNvGraphicFramePr>
          <p:nvPr>
            <p:extLst>
              <p:ext uri="{D42A27DB-BD31-4B8C-83A1-F6EECF244321}">
                <p14:modId xmlns:p14="http://schemas.microsoft.com/office/powerpoint/2010/main" val="1387964842"/>
              </p:ext>
            </p:extLst>
          </p:nvPr>
        </p:nvGraphicFramePr>
        <p:xfrm>
          <a:off x="2293126" y="2389241"/>
          <a:ext cx="7390701" cy="3364945"/>
        </p:xfrm>
        <a:graphic>
          <a:graphicData uri="http://schemas.openxmlformats.org/drawingml/2006/table">
            <a:tbl>
              <a:tblPr firstRow="1" firstCol="1" bandRow="1">
                <a:tableStyleId>{5C22544A-7EE6-4342-B048-85BDC9FD1C3A}</a:tableStyleId>
              </a:tblPr>
              <a:tblGrid>
                <a:gridCol w="5146845">
                  <a:extLst>
                    <a:ext uri="{9D8B030D-6E8A-4147-A177-3AD203B41FA5}">
                      <a16:colId xmlns:a16="http://schemas.microsoft.com/office/drawing/2014/main" val="3394199343"/>
                    </a:ext>
                  </a:extLst>
                </a:gridCol>
                <a:gridCol w="2243856">
                  <a:extLst>
                    <a:ext uri="{9D8B030D-6E8A-4147-A177-3AD203B41FA5}">
                      <a16:colId xmlns:a16="http://schemas.microsoft.com/office/drawing/2014/main" val="1167201579"/>
                    </a:ext>
                  </a:extLst>
                </a:gridCol>
              </a:tblGrid>
              <a:tr h="503340">
                <a:tc>
                  <a:txBody>
                    <a:bodyPr/>
                    <a:lstStyle/>
                    <a:p>
                      <a:pPr marL="228600" marR="0" algn="ctr">
                        <a:lnSpc>
                          <a:spcPct val="107000"/>
                        </a:lnSpc>
                        <a:spcBef>
                          <a:spcPts val="0"/>
                        </a:spcBef>
                        <a:spcAft>
                          <a:spcPts val="800"/>
                        </a:spcAft>
                      </a:pPr>
                      <a:r>
                        <a:rPr lang="en-US" sz="2000" dirty="0">
                          <a:effectLst/>
                          <a:latin typeface="Helvetica" panose="020B0604020202020204" pitchFamily="34" charset="0"/>
                          <a:cs typeface="Helvetica" panose="020B0604020202020204" pitchFamily="34" charset="0"/>
                        </a:rPr>
                        <a:t>Market Segment (Tranche )</a:t>
                      </a:r>
                      <a:endParaRPr lang="en-US" sz="2000" dirty="0">
                        <a:effectLst/>
                        <a:latin typeface="Helvetica" panose="020B0604020202020204" pitchFamily="34" charset="0"/>
                        <a:ea typeface="Calibri" panose="020F0502020204030204" pitchFamily="34" charset="0"/>
                        <a:cs typeface="Helvetica" panose="020B0604020202020204" pitchFamily="34" charset="0"/>
                      </a:endParaRPr>
                    </a:p>
                  </a:txBody>
                  <a:tcPr marL="0" marR="0" marT="0" marB="0" anchor="ctr"/>
                </a:tc>
                <a:tc>
                  <a:txBody>
                    <a:bodyPr/>
                    <a:lstStyle/>
                    <a:p>
                      <a:pPr marL="228600" marR="0" algn="ctr">
                        <a:lnSpc>
                          <a:spcPct val="107000"/>
                        </a:lnSpc>
                        <a:spcBef>
                          <a:spcPts val="0"/>
                        </a:spcBef>
                        <a:spcAft>
                          <a:spcPts val="800"/>
                        </a:spcAft>
                      </a:pPr>
                      <a:r>
                        <a:rPr lang="en-US" sz="2000" dirty="0">
                          <a:effectLst/>
                          <a:latin typeface="Helvetica" panose="020B0604020202020204" pitchFamily="34" charset="0"/>
                          <a:cs typeface="Helvetica" panose="020B0604020202020204" pitchFamily="34" charset="0"/>
                        </a:rPr>
                        <a:t>Target (MW)</a:t>
                      </a:r>
                      <a:endParaRPr lang="en-US" sz="2000" dirty="0">
                        <a:effectLst/>
                        <a:latin typeface="Helvetica" panose="020B0604020202020204" pitchFamily="34" charset="0"/>
                        <a:ea typeface="Calibri" panose="020F0502020204030204" pitchFamily="34" charset="0"/>
                        <a:cs typeface="Helvetica" panose="020B0604020202020204" pitchFamily="34" charset="0"/>
                      </a:endParaRPr>
                    </a:p>
                  </a:txBody>
                  <a:tcPr marL="0" marR="0" marT="0" marB="0" anchor="ctr"/>
                </a:tc>
                <a:extLst>
                  <a:ext uri="{0D108BD9-81ED-4DB2-BD59-A6C34878D82A}">
                    <a16:rowId xmlns:a16="http://schemas.microsoft.com/office/drawing/2014/main" val="3489265390"/>
                  </a:ext>
                </a:extLst>
              </a:tr>
              <a:tr h="443660">
                <a:tc>
                  <a:txBody>
                    <a:bodyPr/>
                    <a:lstStyle/>
                    <a:p>
                      <a:pPr marL="0" marR="0" lvl="0" indent="0" algn="l">
                        <a:lnSpc>
                          <a:spcPct val="107000"/>
                        </a:lnSpc>
                        <a:spcBef>
                          <a:spcPts val="0"/>
                        </a:spcBef>
                        <a:spcAft>
                          <a:spcPts val="800"/>
                        </a:spcAft>
                        <a:buFont typeface="+mj-lt"/>
                        <a:buNone/>
                        <a:tabLst>
                          <a:tab pos="457200" algn="l"/>
                        </a:tabLst>
                      </a:pPr>
                      <a:r>
                        <a:rPr lang="en-US" sz="1600" dirty="0">
                          <a:effectLst/>
                          <a:latin typeface="Helvetica" panose="020B0604020202020204" pitchFamily="34" charset="0"/>
                          <a:cs typeface="Helvetica" panose="020B0604020202020204" pitchFamily="34" charset="0"/>
                        </a:rPr>
                        <a:t> 1.  Basic Grid Supply</a:t>
                      </a:r>
                      <a:endParaRPr lang="en-US" sz="1600" dirty="0">
                        <a:effectLst/>
                        <a:latin typeface="Helvetica" panose="020B0604020202020204" pitchFamily="34" charset="0"/>
                        <a:ea typeface="Calibri" panose="020F0502020204030204" pitchFamily="34" charset="0"/>
                        <a:cs typeface="Helvetica" panose="020B0604020202020204" pitchFamily="34" charset="0"/>
                      </a:endParaRPr>
                    </a:p>
                  </a:txBody>
                  <a:tcPr marL="0" marR="0" marT="0" marB="0" anchor="ctr"/>
                </a:tc>
                <a:tc>
                  <a:txBody>
                    <a:bodyPr/>
                    <a:lstStyle/>
                    <a:p>
                      <a:pPr marL="228600" marR="0" algn="ctr">
                        <a:lnSpc>
                          <a:spcPct val="107000"/>
                        </a:lnSpc>
                        <a:spcBef>
                          <a:spcPts val="0"/>
                        </a:spcBef>
                        <a:spcAft>
                          <a:spcPts val="800"/>
                        </a:spcAft>
                      </a:pPr>
                      <a:r>
                        <a:rPr lang="en-US" sz="1600" b="1" dirty="0">
                          <a:effectLst/>
                          <a:latin typeface="Helvetica" panose="020B0604020202020204" pitchFamily="34" charset="0"/>
                          <a:cs typeface="Helvetica" panose="020B0604020202020204" pitchFamily="34" charset="0"/>
                        </a:rPr>
                        <a:t>140</a:t>
                      </a:r>
                      <a:endParaRPr lang="en-US" sz="1600" b="1" dirty="0">
                        <a:effectLst/>
                        <a:latin typeface="Helvetica" panose="020B0604020202020204" pitchFamily="34" charset="0"/>
                        <a:ea typeface="Calibri" panose="020F0502020204030204" pitchFamily="34" charset="0"/>
                        <a:cs typeface="Helvetica" panose="020B0604020202020204" pitchFamily="34" charset="0"/>
                      </a:endParaRPr>
                    </a:p>
                  </a:txBody>
                  <a:tcPr marL="0" marR="0" marT="0" marB="0" anchor="ctr"/>
                </a:tc>
                <a:extLst>
                  <a:ext uri="{0D108BD9-81ED-4DB2-BD59-A6C34878D82A}">
                    <a16:rowId xmlns:a16="http://schemas.microsoft.com/office/drawing/2014/main" val="1101013926"/>
                  </a:ext>
                </a:extLst>
              </a:tr>
              <a:tr h="443660">
                <a:tc>
                  <a:txBody>
                    <a:bodyPr/>
                    <a:lstStyle/>
                    <a:p>
                      <a:pPr marL="0" marR="0" lvl="0" indent="0" algn="l">
                        <a:lnSpc>
                          <a:spcPct val="107000"/>
                        </a:lnSpc>
                        <a:spcBef>
                          <a:spcPts val="0"/>
                        </a:spcBef>
                        <a:spcAft>
                          <a:spcPts val="800"/>
                        </a:spcAft>
                        <a:buFont typeface="+mj-lt"/>
                        <a:buNone/>
                        <a:tabLst>
                          <a:tab pos="457200" algn="l"/>
                        </a:tabLst>
                      </a:pPr>
                      <a:r>
                        <a:rPr lang="en-US" sz="1600" dirty="0">
                          <a:effectLst/>
                          <a:latin typeface="Helvetica" panose="020B0604020202020204" pitchFamily="34" charset="0"/>
                          <a:cs typeface="Helvetica" panose="020B0604020202020204" pitchFamily="34" charset="0"/>
                        </a:rPr>
                        <a:t> 2.  Grid Supply on the Built Environment</a:t>
                      </a:r>
                      <a:endParaRPr lang="en-US" sz="1600" dirty="0">
                        <a:effectLst/>
                        <a:latin typeface="Helvetica" panose="020B0604020202020204" pitchFamily="34" charset="0"/>
                        <a:ea typeface="Calibri" panose="020F0502020204030204" pitchFamily="34" charset="0"/>
                        <a:cs typeface="Helvetica" panose="020B0604020202020204" pitchFamily="34" charset="0"/>
                      </a:endParaRPr>
                    </a:p>
                  </a:txBody>
                  <a:tcPr marL="0" marR="0" marT="0" marB="0" anchor="ctr"/>
                </a:tc>
                <a:tc>
                  <a:txBody>
                    <a:bodyPr/>
                    <a:lstStyle/>
                    <a:p>
                      <a:pPr marL="228600" marR="0" algn="ctr">
                        <a:lnSpc>
                          <a:spcPct val="107000"/>
                        </a:lnSpc>
                        <a:spcBef>
                          <a:spcPts val="0"/>
                        </a:spcBef>
                        <a:spcAft>
                          <a:spcPts val="800"/>
                        </a:spcAft>
                      </a:pPr>
                      <a:r>
                        <a:rPr lang="en-US" sz="1600" b="1" dirty="0">
                          <a:effectLst/>
                          <a:latin typeface="Helvetica" panose="020B0604020202020204" pitchFamily="34" charset="0"/>
                          <a:cs typeface="Helvetica" panose="020B0604020202020204" pitchFamily="34" charset="0"/>
                        </a:rPr>
                        <a:t>80</a:t>
                      </a:r>
                      <a:endParaRPr lang="en-US" sz="1600" b="1" dirty="0">
                        <a:effectLst/>
                        <a:latin typeface="Helvetica" panose="020B0604020202020204" pitchFamily="34" charset="0"/>
                        <a:ea typeface="Calibri" panose="020F0502020204030204" pitchFamily="34" charset="0"/>
                        <a:cs typeface="Helvetica" panose="020B0604020202020204" pitchFamily="34" charset="0"/>
                      </a:endParaRPr>
                    </a:p>
                  </a:txBody>
                  <a:tcPr marL="0" marR="0" marT="0" marB="0" anchor="ctr"/>
                </a:tc>
                <a:extLst>
                  <a:ext uri="{0D108BD9-81ED-4DB2-BD59-A6C34878D82A}">
                    <a16:rowId xmlns:a16="http://schemas.microsoft.com/office/drawing/2014/main" val="3699193428"/>
                  </a:ext>
                </a:extLst>
              </a:tr>
              <a:tr h="443660">
                <a:tc>
                  <a:txBody>
                    <a:bodyPr/>
                    <a:lstStyle/>
                    <a:p>
                      <a:pPr marL="0" marR="0" lvl="0" indent="0" algn="l">
                        <a:lnSpc>
                          <a:spcPct val="107000"/>
                        </a:lnSpc>
                        <a:spcBef>
                          <a:spcPts val="0"/>
                        </a:spcBef>
                        <a:spcAft>
                          <a:spcPts val="800"/>
                        </a:spcAft>
                        <a:buFont typeface="+mj-lt"/>
                        <a:buNone/>
                        <a:tabLst>
                          <a:tab pos="457200" algn="l"/>
                        </a:tabLst>
                      </a:pPr>
                      <a:r>
                        <a:rPr lang="en-US" sz="1600" dirty="0">
                          <a:effectLst/>
                          <a:latin typeface="Helvetica" panose="020B0604020202020204" pitchFamily="34" charset="0"/>
                          <a:cs typeface="Helvetica" panose="020B0604020202020204" pitchFamily="34" charset="0"/>
                        </a:rPr>
                        <a:t> 3.  Grid Supply on Contaminated Sites &amp; Landfills </a:t>
                      </a:r>
                      <a:endParaRPr lang="en-US" sz="1600" dirty="0">
                        <a:effectLst/>
                        <a:latin typeface="Helvetica" panose="020B0604020202020204" pitchFamily="34" charset="0"/>
                        <a:ea typeface="Calibri" panose="020F0502020204030204" pitchFamily="34" charset="0"/>
                        <a:cs typeface="Helvetica" panose="020B0604020202020204" pitchFamily="34" charset="0"/>
                      </a:endParaRPr>
                    </a:p>
                  </a:txBody>
                  <a:tcPr marL="0" marR="0" marT="0" marB="0" anchor="ctr"/>
                </a:tc>
                <a:tc>
                  <a:txBody>
                    <a:bodyPr/>
                    <a:lstStyle/>
                    <a:p>
                      <a:pPr marL="228600" marR="0" algn="ctr">
                        <a:lnSpc>
                          <a:spcPct val="107000"/>
                        </a:lnSpc>
                        <a:spcBef>
                          <a:spcPts val="0"/>
                        </a:spcBef>
                        <a:spcAft>
                          <a:spcPts val="800"/>
                        </a:spcAft>
                      </a:pPr>
                      <a:r>
                        <a:rPr lang="en-US" sz="1600" b="1" dirty="0">
                          <a:effectLst/>
                          <a:latin typeface="Helvetica" panose="020B0604020202020204" pitchFamily="34" charset="0"/>
                          <a:cs typeface="Helvetica" panose="020B0604020202020204" pitchFamily="34" charset="0"/>
                        </a:rPr>
                        <a:t>40</a:t>
                      </a:r>
                      <a:endParaRPr lang="en-US" sz="1600" b="1" dirty="0">
                        <a:effectLst/>
                        <a:latin typeface="Helvetica" panose="020B0604020202020204" pitchFamily="34" charset="0"/>
                        <a:ea typeface="Calibri" panose="020F0502020204030204" pitchFamily="34" charset="0"/>
                        <a:cs typeface="Helvetica" panose="020B0604020202020204" pitchFamily="34" charset="0"/>
                      </a:endParaRPr>
                    </a:p>
                  </a:txBody>
                  <a:tcPr marL="0" marR="0" marT="0" marB="0" anchor="ctr"/>
                </a:tc>
                <a:extLst>
                  <a:ext uri="{0D108BD9-81ED-4DB2-BD59-A6C34878D82A}">
                    <a16:rowId xmlns:a16="http://schemas.microsoft.com/office/drawing/2014/main" val="2909656330"/>
                  </a:ext>
                </a:extLst>
              </a:tr>
              <a:tr h="443660">
                <a:tc>
                  <a:txBody>
                    <a:bodyPr/>
                    <a:lstStyle/>
                    <a:p>
                      <a:pPr marL="0" marR="0" lvl="0" indent="0" algn="l">
                        <a:lnSpc>
                          <a:spcPct val="107000"/>
                        </a:lnSpc>
                        <a:spcBef>
                          <a:spcPts val="0"/>
                        </a:spcBef>
                        <a:spcAft>
                          <a:spcPts val="800"/>
                        </a:spcAft>
                        <a:buFont typeface="+mj-lt"/>
                        <a:buNone/>
                        <a:tabLst>
                          <a:tab pos="457200" algn="l"/>
                        </a:tabLst>
                      </a:pPr>
                      <a:r>
                        <a:rPr lang="en-US" sz="1600" dirty="0">
                          <a:effectLst/>
                          <a:latin typeface="Helvetica" panose="020B0604020202020204" pitchFamily="34" charset="0"/>
                          <a:cs typeface="Helvetica" panose="020B0604020202020204" pitchFamily="34" charset="0"/>
                        </a:rPr>
                        <a:t> 4.  Net Metered Non-Residential above 5 MW </a:t>
                      </a:r>
                      <a:endParaRPr lang="en-US" sz="1600" dirty="0">
                        <a:effectLst/>
                        <a:latin typeface="Helvetica" panose="020B0604020202020204" pitchFamily="34" charset="0"/>
                        <a:ea typeface="Calibri" panose="020F0502020204030204" pitchFamily="34" charset="0"/>
                        <a:cs typeface="Helvetica" panose="020B0604020202020204" pitchFamily="34" charset="0"/>
                      </a:endParaRPr>
                    </a:p>
                  </a:txBody>
                  <a:tcPr marL="0" marR="0" marT="0" marB="0" anchor="ctr"/>
                </a:tc>
                <a:tc>
                  <a:txBody>
                    <a:bodyPr/>
                    <a:lstStyle/>
                    <a:p>
                      <a:pPr marL="228600" marR="0" algn="ctr">
                        <a:lnSpc>
                          <a:spcPct val="107000"/>
                        </a:lnSpc>
                        <a:spcBef>
                          <a:spcPts val="0"/>
                        </a:spcBef>
                        <a:spcAft>
                          <a:spcPts val="800"/>
                        </a:spcAft>
                      </a:pPr>
                      <a:r>
                        <a:rPr lang="en-US" sz="1600" b="1" dirty="0">
                          <a:effectLst/>
                          <a:latin typeface="Helvetica" panose="020B0604020202020204" pitchFamily="34" charset="0"/>
                          <a:cs typeface="Helvetica" panose="020B0604020202020204" pitchFamily="34" charset="0"/>
                        </a:rPr>
                        <a:t>40</a:t>
                      </a:r>
                      <a:endParaRPr lang="en-US" sz="1600" b="1" dirty="0">
                        <a:effectLst/>
                        <a:latin typeface="Helvetica" panose="020B0604020202020204" pitchFamily="34" charset="0"/>
                        <a:ea typeface="Calibri" panose="020F0502020204030204" pitchFamily="34" charset="0"/>
                        <a:cs typeface="Helvetica" panose="020B0604020202020204" pitchFamily="34" charset="0"/>
                      </a:endParaRPr>
                    </a:p>
                  </a:txBody>
                  <a:tcPr marL="0" marR="0" marT="0" marB="0" anchor="ctr"/>
                </a:tc>
                <a:extLst>
                  <a:ext uri="{0D108BD9-81ED-4DB2-BD59-A6C34878D82A}">
                    <a16:rowId xmlns:a16="http://schemas.microsoft.com/office/drawing/2014/main" val="1602419860"/>
                  </a:ext>
                </a:extLst>
              </a:tr>
              <a:tr h="643305">
                <a:tc>
                  <a:txBody>
                    <a:bodyPr/>
                    <a:lstStyle/>
                    <a:p>
                      <a:pPr marL="228600" marR="0" algn="l">
                        <a:lnSpc>
                          <a:spcPct val="107000"/>
                        </a:lnSpc>
                        <a:spcBef>
                          <a:spcPts val="0"/>
                        </a:spcBef>
                        <a:spcAft>
                          <a:spcPts val="800"/>
                        </a:spcAft>
                      </a:pPr>
                      <a:r>
                        <a:rPr lang="en-US" sz="1600" dirty="0">
                          <a:solidFill>
                            <a:schemeClr val="tx1"/>
                          </a:solidFill>
                          <a:effectLst/>
                          <a:latin typeface="Helvetica" panose="020B0604020202020204" pitchFamily="34" charset="0"/>
                          <a:cs typeface="Helvetica" panose="020B0604020202020204" pitchFamily="34" charset="0"/>
                        </a:rPr>
                        <a:t>TOTAL </a:t>
                      </a:r>
                      <a:endParaRPr lang="en-US" sz="1600" dirty="0">
                        <a:solidFill>
                          <a:schemeClr val="tx1"/>
                        </a:solidFill>
                        <a:effectLst/>
                        <a:latin typeface="Helvetica" panose="020B0604020202020204" pitchFamily="34" charset="0"/>
                        <a:ea typeface="Calibri" panose="020F0502020204030204" pitchFamily="34" charset="0"/>
                        <a:cs typeface="Helvetica" panose="020B0604020202020204" pitchFamily="34" charset="0"/>
                      </a:endParaRPr>
                    </a:p>
                  </a:txBody>
                  <a:tcPr marL="0" marR="0" marT="0" marB="0" anchor="ctr">
                    <a:solidFill>
                      <a:srgbClr val="92D050"/>
                    </a:solidFill>
                  </a:tcPr>
                </a:tc>
                <a:tc>
                  <a:txBody>
                    <a:bodyPr/>
                    <a:lstStyle/>
                    <a:p>
                      <a:pPr marL="228600" marR="0" algn="ctr">
                        <a:lnSpc>
                          <a:spcPct val="107000"/>
                        </a:lnSpc>
                        <a:spcBef>
                          <a:spcPts val="0"/>
                        </a:spcBef>
                        <a:spcAft>
                          <a:spcPts val="800"/>
                        </a:spcAft>
                      </a:pPr>
                      <a:r>
                        <a:rPr lang="en-US" sz="1600" b="1" dirty="0">
                          <a:effectLst/>
                          <a:latin typeface="Helvetica" panose="020B0604020202020204" pitchFamily="34" charset="0"/>
                          <a:cs typeface="Helvetica" panose="020B0604020202020204" pitchFamily="34" charset="0"/>
                        </a:rPr>
                        <a:t>300</a:t>
                      </a:r>
                      <a:endParaRPr lang="en-US" sz="1600" b="1" dirty="0">
                        <a:effectLst/>
                        <a:latin typeface="Helvetica" panose="020B0604020202020204" pitchFamily="34" charset="0"/>
                        <a:ea typeface="Calibri" panose="020F0502020204030204" pitchFamily="34" charset="0"/>
                        <a:cs typeface="Helvetica" panose="020B0604020202020204" pitchFamily="34" charset="0"/>
                      </a:endParaRPr>
                    </a:p>
                  </a:txBody>
                  <a:tcPr marL="0" marR="0" marT="0" marB="0" anchor="ctr">
                    <a:solidFill>
                      <a:srgbClr val="92D050"/>
                    </a:solidFill>
                  </a:tcPr>
                </a:tc>
                <a:extLst>
                  <a:ext uri="{0D108BD9-81ED-4DB2-BD59-A6C34878D82A}">
                    <a16:rowId xmlns:a16="http://schemas.microsoft.com/office/drawing/2014/main" val="370508916"/>
                  </a:ext>
                </a:extLst>
              </a:tr>
              <a:tr h="443660">
                <a:tc>
                  <a:txBody>
                    <a:bodyPr/>
                    <a:lstStyle/>
                    <a:p>
                      <a:pPr marL="0" marR="0" lvl="0" indent="0" algn="l">
                        <a:lnSpc>
                          <a:spcPct val="107000"/>
                        </a:lnSpc>
                        <a:spcBef>
                          <a:spcPts val="0"/>
                        </a:spcBef>
                        <a:spcAft>
                          <a:spcPts val="800"/>
                        </a:spcAft>
                        <a:buFont typeface="+mj-lt"/>
                        <a:buNone/>
                        <a:tabLst>
                          <a:tab pos="457200" algn="l"/>
                        </a:tabLst>
                      </a:pPr>
                      <a:r>
                        <a:rPr lang="en-US" sz="1600" dirty="0">
                          <a:effectLst/>
                          <a:latin typeface="Helvetica" panose="020B0604020202020204" pitchFamily="34" charset="0"/>
                          <a:cs typeface="Helvetica" panose="020B0604020202020204" pitchFamily="34" charset="0"/>
                        </a:rPr>
                        <a:t> 5. *Storage Paired with Grid Supply Solar </a:t>
                      </a:r>
                      <a:endParaRPr lang="en-US" sz="1600" dirty="0">
                        <a:effectLst/>
                        <a:latin typeface="Helvetica" panose="020B0604020202020204" pitchFamily="34" charset="0"/>
                        <a:ea typeface="Calibri" panose="020F0502020204030204" pitchFamily="34" charset="0"/>
                        <a:cs typeface="Helvetica" panose="020B0604020202020204" pitchFamily="34" charset="0"/>
                      </a:endParaRPr>
                    </a:p>
                  </a:txBody>
                  <a:tcPr marL="0" marR="0" marT="0" marB="0" anchor="ctr"/>
                </a:tc>
                <a:tc>
                  <a:txBody>
                    <a:bodyPr/>
                    <a:lstStyle/>
                    <a:p>
                      <a:pPr marL="228600" marR="0" algn="ctr">
                        <a:lnSpc>
                          <a:spcPct val="107000"/>
                        </a:lnSpc>
                        <a:spcBef>
                          <a:spcPts val="0"/>
                        </a:spcBef>
                        <a:spcAft>
                          <a:spcPts val="800"/>
                        </a:spcAft>
                      </a:pPr>
                      <a:r>
                        <a:rPr lang="en-US" sz="1600" b="1" dirty="0">
                          <a:effectLst/>
                          <a:latin typeface="Helvetica" panose="020B0604020202020204" pitchFamily="34" charset="0"/>
                          <a:cs typeface="Helvetica" panose="020B0604020202020204" pitchFamily="34" charset="0"/>
                        </a:rPr>
                        <a:t>160 MWh</a:t>
                      </a:r>
                      <a:endParaRPr lang="en-US" sz="1600" b="1" dirty="0">
                        <a:effectLst/>
                        <a:latin typeface="Helvetica" panose="020B0604020202020204" pitchFamily="34" charset="0"/>
                        <a:ea typeface="Calibri" panose="020F0502020204030204" pitchFamily="34" charset="0"/>
                        <a:cs typeface="Helvetica" panose="020B0604020202020204" pitchFamily="34" charset="0"/>
                      </a:endParaRPr>
                    </a:p>
                  </a:txBody>
                  <a:tcPr marL="0" marR="0" marT="0" marB="0" anchor="ctr"/>
                </a:tc>
                <a:extLst>
                  <a:ext uri="{0D108BD9-81ED-4DB2-BD59-A6C34878D82A}">
                    <a16:rowId xmlns:a16="http://schemas.microsoft.com/office/drawing/2014/main" val="1136727993"/>
                  </a:ext>
                </a:extLst>
              </a:tr>
            </a:tbl>
          </a:graphicData>
        </a:graphic>
      </p:graphicFrame>
      <p:sp>
        <p:nvSpPr>
          <p:cNvPr id="8" name="TextBox 7">
            <a:extLst>
              <a:ext uri="{FF2B5EF4-FFF2-40B4-BE49-F238E27FC236}">
                <a16:creationId xmlns:a16="http://schemas.microsoft.com/office/drawing/2014/main" id="{4B001F44-7E4E-E9D9-EAFD-6CD0B41F10DF}"/>
              </a:ext>
            </a:extLst>
          </p:cNvPr>
          <p:cNvSpPr txBox="1"/>
          <p:nvPr/>
        </p:nvSpPr>
        <p:spPr>
          <a:xfrm>
            <a:off x="3281794" y="5920845"/>
            <a:ext cx="6106884" cy="487569"/>
          </a:xfrm>
          <a:prstGeom prst="rect">
            <a:avLst/>
          </a:prstGeom>
          <a:noFill/>
        </p:spPr>
        <p:txBody>
          <a:bodyPr wrap="square">
            <a:spAutoFit/>
          </a:bodyPr>
          <a:lstStyle/>
          <a:p>
            <a:pPr marL="228600" marR="0">
              <a:lnSpc>
                <a:spcPct val="107000"/>
              </a:lnSpc>
              <a:spcBef>
                <a:spcPts val="0"/>
              </a:spcBef>
              <a:spcAft>
                <a:spcPts val="800"/>
              </a:spcAft>
            </a:pPr>
            <a:r>
              <a:rPr lang="en-US" sz="12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 The fifth tranche will award storage in combination with a grid supply solar award from tranche 1, 2 or 3.</a:t>
            </a:r>
          </a:p>
        </p:txBody>
      </p:sp>
    </p:spTree>
    <p:extLst>
      <p:ext uri="{BB962C8B-B14F-4D97-AF65-F5344CB8AC3E}">
        <p14:creationId xmlns:p14="http://schemas.microsoft.com/office/powerpoint/2010/main" val="14706667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EFC9796-EB40-F23C-E277-4AF8D7E9A3A8}"/>
              </a:ext>
            </a:extLst>
          </p:cNvPr>
          <p:cNvSpPr>
            <a:spLocks noGrp="1"/>
          </p:cNvSpPr>
          <p:nvPr>
            <p:ph type="sldNum" sz="quarter" idx="12"/>
          </p:nvPr>
        </p:nvSpPr>
        <p:spPr/>
        <p:txBody>
          <a:bodyPr/>
          <a:lstStyle/>
          <a:p>
            <a:fld id="{66469543-EFA7-49FE-9FBA-0A7EAC2E5F01}" type="slidenum">
              <a:rPr lang="en-US" smtClean="0"/>
              <a:pPr/>
              <a:t>8</a:t>
            </a:fld>
            <a:endParaRPr lang="en-US" dirty="0"/>
          </a:p>
        </p:txBody>
      </p:sp>
      <p:sp>
        <p:nvSpPr>
          <p:cNvPr id="4" name="Title 3">
            <a:extLst>
              <a:ext uri="{FF2B5EF4-FFF2-40B4-BE49-F238E27FC236}">
                <a16:creationId xmlns:a16="http://schemas.microsoft.com/office/drawing/2014/main" id="{B4AF5FBA-7B49-CB9C-7B8F-FD6BB2D16148}"/>
              </a:ext>
            </a:extLst>
          </p:cNvPr>
          <p:cNvSpPr>
            <a:spLocks noGrp="1"/>
          </p:cNvSpPr>
          <p:nvPr>
            <p:ph type="title"/>
          </p:nvPr>
        </p:nvSpPr>
        <p:spPr/>
        <p:txBody>
          <a:bodyPr/>
          <a:lstStyle/>
          <a:p>
            <a:r>
              <a:rPr lang="en-US" sz="3200" dirty="0">
                <a:latin typeface="Helvetica" panose="020B0604020202020204" pitchFamily="34" charset="0"/>
                <a:cs typeface="Helvetica" panose="020B0604020202020204" pitchFamily="34" charset="0"/>
              </a:rPr>
              <a:t>CSI Program Eligibility Requirements</a:t>
            </a:r>
          </a:p>
        </p:txBody>
      </p:sp>
      <p:sp>
        <p:nvSpPr>
          <p:cNvPr id="6" name="Content Placeholder 5">
            <a:extLst>
              <a:ext uri="{FF2B5EF4-FFF2-40B4-BE49-F238E27FC236}">
                <a16:creationId xmlns:a16="http://schemas.microsoft.com/office/drawing/2014/main" id="{B799BC94-939C-08E6-FC4C-5F6A55E90150}"/>
              </a:ext>
            </a:extLst>
          </p:cNvPr>
          <p:cNvSpPr>
            <a:spLocks noGrp="1"/>
          </p:cNvSpPr>
          <p:nvPr>
            <p:ph idx="1"/>
          </p:nvPr>
        </p:nvSpPr>
        <p:spPr>
          <a:xfrm>
            <a:off x="688910" y="1545346"/>
            <a:ext cx="10515600" cy="4811006"/>
          </a:xfrm>
        </p:spPr>
        <p:txBody>
          <a:bodyPr/>
          <a:lstStyle/>
          <a:p>
            <a:pPr>
              <a:lnSpc>
                <a:spcPct val="107000"/>
              </a:lnSpc>
              <a:spcBef>
                <a:spcPts val="0"/>
              </a:spcBef>
              <a:spcAft>
                <a:spcPts val="800"/>
              </a:spcAft>
            </a:pPr>
            <a:r>
              <a:rPr lang="en-US" sz="1300" dirty="0">
                <a:solidFill>
                  <a:srgbClr val="002060"/>
                </a:solidFill>
                <a:effectLst/>
                <a:latin typeface="Helvetica" panose="020B0604020202020204" pitchFamily="34" charset="0"/>
                <a:ea typeface="Calibri" panose="020F0502020204030204" pitchFamily="34" charset="0"/>
                <a:cs typeface="Helvetica" panose="020B0604020202020204" pitchFamily="34" charset="0"/>
              </a:rPr>
              <a:t>The CSI Program is open to new facilities that have not commenced commercial operation, and facilities previously registered in the TI or ADI Program that failed to commence commercial operations and/or submit post-construction certification by the project expiration date. </a:t>
            </a:r>
          </a:p>
          <a:p>
            <a:pPr>
              <a:lnSpc>
                <a:spcPct val="107000"/>
              </a:lnSpc>
              <a:spcBef>
                <a:spcPts val="0"/>
              </a:spcBef>
              <a:spcAft>
                <a:spcPts val="800"/>
              </a:spcAft>
            </a:pPr>
            <a:endParaRPr lang="en-US" sz="1300" dirty="0">
              <a:solidFill>
                <a:srgbClr val="002060"/>
              </a:solidFill>
              <a:effectLst/>
              <a:latin typeface="Helvetica" panose="020B0604020202020204" pitchFamily="34" charset="0"/>
              <a:ea typeface="Calibri" panose="020F0502020204030204" pitchFamily="34" charset="0"/>
              <a:cs typeface="Helvetica" panose="020B0604020202020204" pitchFamily="34" charset="0"/>
            </a:endParaRPr>
          </a:p>
          <a:p>
            <a:pPr>
              <a:lnSpc>
                <a:spcPct val="107000"/>
              </a:lnSpc>
              <a:spcBef>
                <a:spcPts val="0"/>
              </a:spcBef>
              <a:spcAft>
                <a:spcPts val="800"/>
              </a:spcAft>
            </a:pPr>
            <a:r>
              <a:rPr lang="en-US" sz="1300" dirty="0">
                <a:solidFill>
                  <a:srgbClr val="002060"/>
                </a:solidFill>
                <a:effectLst/>
                <a:latin typeface="Helvetica" panose="020B0604020202020204" pitchFamily="34" charset="0"/>
                <a:ea typeface="Calibri" panose="020F0502020204030204" pitchFamily="34" charset="0"/>
                <a:cs typeface="Helvetica" panose="020B0604020202020204" pitchFamily="34" charset="0"/>
              </a:rPr>
              <a:t>Solar facilities that have commenced commercial operation prior to the opening of the CSI Program, Decembe</a:t>
            </a:r>
            <a:r>
              <a:rPr lang="en-US" sz="1300" dirty="0">
                <a:solidFill>
                  <a:srgbClr val="002060"/>
                </a:solidFill>
                <a:latin typeface="Helvetica" panose="020B0604020202020204" pitchFamily="34" charset="0"/>
                <a:ea typeface="Calibri" panose="020F0502020204030204" pitchFamily="34" charset="0"/>
                <a:cs typeface="Helvetica" panose="020B0604020202020204" pitchFamily="34" charset="0"/>
              </a:rPr>
              <a:t>r 7, 2022, </a:t>
            </a:r>
            <a:r>
              <a:rPr lang="en-US" sz="1300" dirty="0">
                <a:solidFill>
                  <a:srgbClr val="002060"/>
                </a:solidFill>
                <a:effectLst/>
                <a:latin typeface="Helvetica" panose="020B0604020202020204" pitchFamily="34" charset="0"/>
                <a:ea typeface="Calibri" panose="020F0502020204030204" pitchFamily="34" charset="0"/>
                <a:cs typeface="Helvetica" panose="020B0604020202020204" pitchFamily="34" charset="0"/>
              </a:rPr>
              <a:t>are </a:t>
            </a:r>
            <a:r>
              <a:rPr lang="en-US" sz="1300" b="1" u="sng" dirty="0">
                <a:solidFill>
                  <a:srgbClr val="002060"/>
                </a:solidFill>
                <a:effectLst/>
                <a:latin typeface="Helvetica" panose="020B0604020202020204" pitchFamily="34" charset="0"/>
                <a:ea typeface="Calibri" panose="020F0502020204030204" pitchFamily="34" charset="0"/>
                <a:cs typeface="Helvetica" panose="020B0604020202020204" pitchFamily="34" charset="0"/>
              </a:rPr>
              <a:t>not eligible </a:t>
            </a:r>
            <a:r>
              <a:rPr lang="en-US" sz="1300" dirty="0">
                <a:solidFill>
                  <a:srgbClr val="002060"/>
                </a:solidFill>
                <a:effectLst/>
                <a:latin typeface="Helvetica" panose="020B0604020202020204" pitchFamily="34" charset="0"/>
                <a:ea typeface="Calibri" panose="020F0502020204030204" pitchFamily="34" charset="0"/>
                <a:cs typeface="Helvetica" panose="020B0604020202020204" pitchFamily="34" charset="0"/>
              </a:rPr>
              <a:t>to participate in the CSI Program unless the Board grants a waiver in response to a petition. </a:t>
            </a:r>
          </a:p>
          <a:p>
            <a:pPr>
              <a:lnSpc>
                <a:spcPct val="107000"/>
              </a:lnSpc>
              <a:spcBef>
                <a:spcPts val="0"/>
              </a:spcBef>
              <a:spcAft>
                <a:spcPts val="800"/>
              </a:spcAft>
            </a:pPr>
            <a:endParaRPr lang="en-US" sz="1300" dirty="0">
              <a:solidFill>
                <a:srgbClr val="002060"/>
              </a:solidFill>
              <a:effectLst/>
              <a:latin typeface="Helvetica" panose="020B0604020202020204" pitchFamily="34" charset="0"/>
              <a:ea typeface="Calibri" panose="020F0502020204030204" pitchFamily="34" charset="0"/>
              <a:cs typeface="Helvetica" panose="020B0604020202020204" pitchFamily="34" charset="0"/>
            </a:endParaRPr>
          </a:p>
          <a:p>
            <a:pPr>
              <a:lnSpc>
                <a:spcPct val="107000"/>
              </a:lnSpc>
              <a:spcBef>
                <a:spcPts val="0"/>
              </a:spcBef>
              <a:spcAft>
                <a:spcPts val="800"/>
              </a:spcAft>
            </a:pPr>
            <a:r>
              <a:rPr lang="en-US" sz="1300" dirty="0">
                <a:solidFill>
                  <a:srgbClr val="002060"/>
                </a:solidFill>
                <a:latin typeface="Helvetica" panose="020B0604020202020204" pitchFamily="34" charset="0"/>
                <a:cs typeface="Helvetica" panose="020B0604020202020204" pitchFamily="34" charset="0"/>
              </a:rPr>
              <a:t>The solar equipment must be new. </a:t>
            </a:r>
            <a:r>
              <a:rPr lang="en-US" sz="1300" b="1" i="1" u="sng" dirty="0">
                <a:solidFill>
                  <a:srgbClr val="002060"/>
                </a:solidFill>
                <a:latin typeface="Helvetica" panose="020B0604020202020204" pitchFamily="34" charset="0"/>
                <a:ea typeface="Calibri" panose="020F0502020204030204" pitchFamily="34" charset="0"/>
                <a:cs typeface="Helvetica" panose="020B0604020202020204" pitchFamily="34" charset="0"/>
              </a:rPr>
              <a:t>N.J.A.C. 14:8-11.4 (c) </a:t>
            </a:r>
            <a:r>
              <a:rPr lang="en-US" sz="1300" i="1" dirty="0">
                <a:solidFill>
                  <a:srgbClr val="002060"/>
                </a:solidFill>
                <a:latin typeface="Helvetica" panose="020B0604020202020204" pitchFamily="34" charset="0"/>
                <a:ea typeface="Calibri" panose="020F0502020204030204" pitchFamily="34" charset="0"/>
                <a:cs typeface="Helvetica" panose="020B0604020202020204" pitchFamily="34" charset="0"/>
              </a:rPr>
              <a:t>The equipment used in an CSI-eligible facility must be new; that is, none of the equipment may have been used prior to the installation. (racking, meter, inverter, modules)</a:t>
            </a:r>
          </a:p>
          <a:p>
            <a:pPr>
              <a:lnSpc>
                <a:spcPct val="107000"/>
              </a:lnSpc>
              <a:spcBef>
                <a:spcPts val="0"/>
              </a:spcBef>
              <a:spcAft>
                <a:spcPts val="800"/>
              </a:spcAft>
            </a:pPr>
            <a:endParaRPr lang="en-US" sz="1300" i="1" dirty="0">
              <a:solidFill>
                <a:srgbClr val="002060"/>
              </a:solidFill>
              <a:latin typeface="Helvetica" panose="020B0604020202020204" pitchFamily="34" charset="0"/>
              <a:ea typeface="Calibri" panose="020F0502020204030204" pitchFamily="34" charset="0"/>
              <a:cs typeface="Helvetica" panose="020B0604020202020204" pitchFamily="34" charset="0"/>
            </a:endParaRPr>
          </a:p>
          <a:p>
            <a:pPr>
              <a:lnSpc>
                <a:spcPct val="107000"/>
              </a:lnSpc>
              <a:spcBef>
                <a:spcPts val="0"/>
              </a:spcBef>
              <a:spcAft>
                <a:spcPts val="800"/>
              </a:spcAft>
            </a:pPr>
            <a:r>
              <a:rPr lang="en-US" sz="1300" dirty="0">
                <a:solidFill>
                  <a:srgbClr val="002060"/>
                </a:solidFill>
                <a:effectLst/>
                <a:latin typeface="Helvetica" panose="020B0604020202020204" pitchFamily="34" charset="0"/>
                <a:ea typeface="Calibri" panose="020F0502020204030204" pitchFamily="34" charset="0"/>
                <a:cs typeface="Helvetica" panose="020B0604020202020204" pitchFamily="34" charset="0"/>
              </a:rPr>
              <a:t>Solar facilities conditionally approved via Board Order shall not be permitted to increase the capacity referenced in the Board Order by more than </a:t>
            </a:r>
            <a:r>
              <a:rPr lang="en-US" sz="1300" b="1" u="sng" dirty="0">
                <a:solidFill>
                  <a:srgbClr val="002060"/>
                </a:solidFill>
                <a:effectLst/>
                <a:latin typeface="Helvetica" panose="020B0604020202020204" pitchFamily="34" charset="0"/>
                <a:ea typeface="Calibri" panose="020F0502020204030204" pitchFamily="34" charset="0"/>
                <a:cs typeface="Helvetica" panose="020B0604020202020204" pitchFamily="34" charset="0"/>
              </a:rPr>
              <a:t>20 percent or 25 kW (dc)</a:t>
            </a:r>
            <a:r>
              <a:rPr lang="en-US" sz="1300" dirty="0">
                <a:solidFill>
                  <a:srgbClr val="002060"/>
                </a:solidFill>
                <a:effectLst/>
                <a:latin typeface="Helvetica" panose="020B0604020202020204" pitchFamily="34" charset="0"/>
                <a:ea typeface="Calibri" panose="020F0502020204030204" pitchFamily="34" charset="0"/>
                <a:cs typeface="Helvetica" panose="020B0604020202020204" pitchFamily="34" charset="0"/>
              </a:rPr>
              <a:t>, whichever is smaller.</a:t>
            </a:r>
          </a:p>
          <a:p>
            <a:pPr algn="l">
              <a:buFont typeface="Arial" panose="020B0604020202020204" pitchFamily="34" charset="0"/>
              <a:buChar char="•"/>
            </a:pPr>
            <a:r>
              <a:rPr lang="en-US" sz="1300" b="0" i="0" dirty="0">
                <a:solidFill>
                  <a:srgbClr val="002060"/>
                </a:solidFill>
                <a:effectLst/>
                <a:latin typeface="Helvetica" panose="020B0604020202020204" pitchFamily="34" charset="0"/>
                <a:cs typeface="Helvetica" panose="020B0604020202020204" pitchFamily="34" charset="0"/>
              </a:rPr>
              <a:t>Solar facilities must be connected to a distribution or transmission system owned or operated by a New Jersey public utility or local government unit.</a:t>
            </a:r>
          </a:p>
          <a:p>
            <a:pPr algn="l">
              <a:buFont typeface="Arial" panose="020B0604020202020204" pitchFamily="34" charset="0"/>
              <a:buChar char="•"/>
            </a:pPr>
            <a:endParaRPr lang="en-US" sz="1300" b="0" i="0" dirty="0">
              <a:solidFill>
                <a:srgbClr val="002060"/>
              </a:solidFill>
              <a:effectLst/>
              <a:latin typeface="Helvetica" panose="020B0604020202020204" pitchFamily="34" charset="0"/>
              <a:cs typeface="Helvetica" panose="020B0604020202020204" pitchFamily="34" charset="0"/>
            </a:endParaRPr>
          </a:p>
          <a:p>
            <a:pPr algn="l">
              <a:buFont typeface="Arial" panose="020B0604020202020204" pitchFamily="34" charset="0"/>
              <a:buChar char="•"/>
            </a:pPr>
            <a:r>
              <a:rPr lang="en-US" sz="1300" i="0" dirty="0">
                <a:solidFill>
                  <a:srgbClr val="002060"/>
                </a:solidFill>
                <a:effectLst/>
                <a:latin typeface="Helvetica" panose="020B0604020202020204" pitchFamily="34" charset="0"/>
                <a:cs typeface="Helvetica" panose="020B0604020202020204" pitchFamily="34" charset="0"/>
              </a:rPr>
              <a:t>Solar facilities receiving incentives </a:t>
            </a:r>
            <a:r>
              <a:rPr lang="en-US" sz="1300" b="0" i="0" dirty="0">
                <a:solidFill>
                  <a:srgbClr val="002060"/>
                </a:solidFill>
                <a:effectLst/>
                <a:latin typeface="Helvetica" panose="020B0604020202020204" pitchFamily="34" charset="0"/>
                <a:cs typeface="Helvetica" panose="020B0604020202020204" pitchFamily="34" charset="0"/>
              </a:rPr>
              <a:t>that are 1 MW (dc) or greater in size are subject to the Prevailing Wage Act </a:t>
            </a:r>
            <a:r>
              <a:rPr lang="en-US" sz="1300" b="1" i="1" u="sng" dirty="0">
                <a:solidFill>
                  <a:srgbClr val="002060"/>
                </a:solidFill>
                <a:effectLst/>
                <a:latin typeface="Helvetica" panose="020B0604020202020204" pitchFamily="34" charset="0"/>
                <a:cs typeface="Helvetica" panose="020B0604020202020204" pitchFamily="34" charset="0"/>
              </a:rPr>
              <a:t>N.J.S.A. 34:11-56.25</a:t>
            </a:r>
            <a:r>
              <a:rPr lang="en-US" sz="1300" b="1" i="0" dirty="0">
                <a:solidFill>
                  <a:srgbClr val="002060"/>
                </a:solidFill>
                <a:effectLst/>
                <a:latin typeface="Helvetica" panose="020B0604020202020204" pitchFamily="34" charset="0"/>
                <a:cs typeface="Helvetica" panose="020B0604020202020204" pitchFamily="34" charset="0"/>
              </a:rPr>
              <a:t>, et seq</a:t>
            </a:r>
            <a:r>
              <a:rPr lang="en-US" sz="1300" b="0" i="0" dirty="0">
                <a:solidFill>
                  <a:srgbClr val="002060"/>
                </a:solidFill>
                <a:effectLst/>
                <a:latin typeface="Helvetica" panose="020B0604020202020204" pitchFamily="34" charset="0"/>
                <a:cs typeface="Helvetica" panose="020B0604020202020204" pitchFamily="34" charset="0"/>
              </a:rPr>
              <a:t>.</a:t>
            </a:r>
          </a:p>
        </p:txBody>
      </p:sp>
    </p:spTree>
    <p:extLst>
      <p:ext uri="{BB962C8B-B14F-4D97-AF65-F5344CB8AC3E}">
        <p14:creationId xmlns:p14="http://schemas.microsoft.com/office/powerpoint/2010/main" val="6179119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EFC9796-EB40-F23C-E277-4AF8D7E9A3A8}"/>
              </a:ext>
            </a:extLst>
          </p:cNvPr>
          <p:cNvSpPr>
            <a:spLocks noGrp="1"/>
          </p:cNvSpPr>
          <p:nvPr>
            <p:ph type="sldNum" sz="quarter" idx="12"/>
          </p:nvPr>
        </p:nvSpPr>
        <p:spPr/>
        <p:txBody>
          <a:bodyPr/>
          <a:lstStyle/>
          <a:p>
            <a:fld id="{66469543-EFA7-49FE-9FBA-0A7EAC2E5F01}" type="slidenum">
              <a:rPr lang="en-US" smtClean="0"/>
              <a:pPr/>
              <a:t>9</a:t>
            </a:fld>
            <a:endParaRPr lang="en-US" dirty="0"/>
          </a:p>
        </p:txBody>
      </p:sp>
      <p:sp>
        <p:nvSpPr>
          <p:cNvPr id="4" name="Title 3">
            <a:extLst>
              <a:ext uri="{FF2B5EF4-FFF2-40B4-BE49-F238E27FC236}">
                <a16:creationId xmlns:a16="http://schemas.microsoft.com/office/drawing/2014/main" id="{B4AF5FBA-7B49-CB9C-7B8F-FD6BB2D16148}"/>
              </a:ext>
            </a:extLst>
          </p:cNvPr>
          <p:cNvSpPr>
            <a:spLocks noGrp="1"/>
          </p:cNvSpPr>
          <p:nvPr>
            <p:ph type="title"/>
          </p:nvPr>
        </p:nvSpPr>
        <p:spPr/>
        <p:txBody>
          <a:bodyPr/>
          <a:lstStyle/>
          <a:p>
            <a:r>
              <a:rPr lang="en-US" sz="3200" dirty="0">
                <a:latin typeface="Helvetica" panose="020B0604020202020204" pitchFamily="34" charset="0"/>
                <a:cs typeface="Helvetica" panose="020B0604020202020204" pitchFamily="34" charset="0"/>
              </a:rPr>
              <a:t>CSI Program Registration Requirements</a:t>
            </a:r>
          </a:p>
        </p:txBody>
      </p:sp>
      <p:sp>
        <p:nvSpPr>
          <p:cNvPr id="6" name="Content Placeholder 5">
            <a:extLst>
              <a:ext uri="{FF2B5EF4-FFF2-40B4-BE49-F238E27FC236}">
                <a16:creationId xmlns:a16="http://schemas.microsoft.com/office/drawing/2014/main" id="{B799BC94-939C-08E6-FC4C-5F6A55E90150}"/>
              </a:ext>
            </a:extLst>
          </p:cNvPr>
          <p:cNvSpPr>
            <a:spLocks noGrp="1"/>
          </p:cNvSpPr>
          <p:nvPr>
            <p:ph idx="1"/>
          </p:nvPr>
        </p:nvSpPr>
        <p:spPr>
          <a:xfrm>
            <a:off x="504352" y="1545346"/>
            <a:ext cx="10515600" cy="4454621"/>
          </a:xfrm>
        </p:spPr>
        <p:txBody>
          <a:bodyPr/>
          <a:lstStyle/>
          <a:p>
            <a:pPr marR="0" lvl="0">
              <a:lnSpc>
                <a:spcPct val="107000"/>
              </a:lnSpc>
              <a:spcBef>
                <a:spcPts val="0"/>
              </a:spcBef>
              <a:spcAft>
                <a:spcPts val="800"/>
              </a:spcAft>
            </a:pPr>
            <a:r>
              <a:rPr lang="en-US" sz="1600" dirty="0">
                <a:solidFill>
                  <a:srgbClr val="002060"/>
                </a:solidFill>
                <a:effectLst/>
                <a:latin typeface="Helvetica" panose="020B0604020202020204" pitchFamily="34" charset="0"/>
                <a:ea typeface="Calibri" panose="020F0502020204030204" pitchFamily="34" charset="0"/>
                <a:cs typeface="Helvetica" panose="020B0604020202020204" pitchFamily="34" charset="0"/>
              </a:rPr>
              <a:t>Awarded projects must register in the CSI Program Registration online portal on New Jersey’s Clean Energy Website within </a:t>
            </a:r>
            <a:r>
              <a:rPr lang="en-US" sz="1600" b="1" dirty="0">
                <a:solidFill>
                  <a:srgbClr val="002060"/>
                </a:solidFill>
                <a:effectLst/>
                <a:latin typeface="Helvetica" panose="020B0604020202020204" pitchFamily="34" charset="0"/>
                <a:ea typeface="Calibri" panose="020F0502020204030204" pitchFamily="34" charset="0"/>
                <a:cs typeface="Helvetica" panose="020B0604020202020204" pitchFamily="34" charset="0"/>
              </a:rPr>
              <a:t>30 Days </a:t>
            </a:r>
            <a:r>
              <a:rPr lang="en-US" sz="1600" dirty="0">
                <a:solidFill>
                  <a:srgbClr val="002060"/>
                </a:solidFill>
                <a:effectLst/>
                <a:latin typeface="Helvetica" panose="020B0604020202020204" pitchFamily="34" charset="0"/>
                <a:ea typeface="Calibri" panose="020F0502020204030204" pitchFamily="34" charset="0"/>
                <a:cs typeface="Helvetica" panose="020B0604020202020204" pitchFamily="34" charset="0"/>
              </a:rPr>
              <a:t>of award.</a:t>
            </a:r>
          </a:p>
          <a:p>
            <a:pPr lvl="1">
              <a:lnSpc>
                <a:spcPct val="107000"/>
              </a:lnSpc>
              <a:spcBef>
                <a:spcPts val="0"/>
              </a:spcBef>
              <a:spcAft>
                <a:spcPts val="800"/>
              </a:spcAft>
              <a:buFont typeface="Courier New" panose="02070309020205020404" pitchFamily="49" charset="0"/>
              <a:buChar char="o"/>
            </a:pPr>
            <a:r>
              <a:rPr lang="en-US" sz="1400" dirty="0">
                <a:solidFill>
                  <a:srgbClr val="002060"/>
                </a:solidFill>
                <a:latin typeface="Helvetica" panose="020B0604020202020204" pitchFamily="34" charset="0"/>
                <a:ea typeface="Calibri" panose="020F0502020204030204" pitchFamily="34" charset="0"/>
                <a:cs typeface="Helvetica" panose="020B0604020202020204" pitchFamily="34" charset="0"/>
              </a:rPr>
              <a:t>Awarded p</a:t>
            </a:r>
            <a:r>
              <a:rPr lang="en-US" sz="1400" dirty="0">
                <a:solidFill>
                  <a:srgbClr val="002060"/>
                </a:solidFill>
                <a:effectLst/>
                <a:latin typeface="Helvetica" panose="020B0604020202020204" pitchFamily="34" charset="0"/>
                <a:ea typeface="Calibri" panose="020F0502020204030204" pitchFamily="34" charset="0"/>
                <a:cs typeface="Helvetica" panose="020B0604020202020204" pitchFamily="34" charset="0"/>
              </a:rPr>
              <a:t>rojects will then receive a </a:t>
            </a:r>
            <a:r>
              <a:rPr lang="en-US" sz="1400" b="1" u="sng" dirty="0">
                <a:solidFill>
                  <a:srgbClr val="002060"/>
                </a:solidFill>
                <a:effectLst/>
                <a:latin typeface="Helvetica" panose="020B0604020202020204" pitchFamily="34" charset="0"/>
                <a:ea typeface="Calibri" panose="020F0502020204030204" pitchFamily="34" charset="0"/>
                <a:cs typeface="Helvetica" panose="020B0604020202020204" pitchFamily="34" charset="0"/>
              </a:rPr>
              <a:t>notice of conditional registration</a:t>
            </a:r>
            <a:r>
              <a:rPr lang="en-US" sz="1400" dirty="0">
                <a:solidFill>
                  <a:srgbClr val="002060"/>
                </a:solidFill>
                <a:effectLst/>
                <a:latin typeface="Helvetica" panose="020B0604020202020204" pitchFamily="34" charset="0"/>
                <a:ea typeface="Calibri" panose="020F0502020204030204" pitchFamily="34" charset="0"/>
                <a:cs typeface="Helvetica" panose="020B0604020202020204" pitchFamily="34" charset="0"/>
              </a:rPr>
              <a:t> pursuant to </a:t>
            </a:r>
            <a:r>
              <a:rPr lang="en-US" sz="1400" b="1" i="1" u="sng" dirty="0">
                <a:solidFill>
                  <a:srgbClr val="002060"/>
                </a:solidFill>
                <a:effectLst/>
                <a:latin typeface="Helvetica" panose="020B0604020202020204" pitchFamily="34" charset="0"/>
                <a:ea typeface="Calibri" panose="020F0502020204030204" pitchFamily="34" charset="0"/>
                <a:cs typeface="Helvetica" panose="020B0604020202020204" pitchFamily="34" charset="0"/>
              </a:rPr>
              <a:t>N.J.A.C. 14:8-11.5(g)</a:t>
            </a:r>
            <a:r>
              <a:rPr lang="en-US" sz="1400" dirty="0">
                <a:solidFill>
                  <a:srgbClr val="002060"/>
                </a:solidFill>
                <a:effectLst/>
                <a:latin typeface="Helvetica" panose="020B0604020202020204" pitchFamily="34" charset="0"/>
                <a:ea typeface="Calibri" panose="020F0502020204030204" pitchFamily="34" charset="0"/>
                <a:cs typeface="Helvetica" panose="020B0604020202020204" pitchFamily="34" charset="0"/>
              </a:rPr>
              <a:t> prior to beginning construction, unless otherwise granted special dispensation by the Board.</a:t>
            </a:r>
          </a:p>
          <a:p>
            <a:pPr lvl="1">
              <a:lnSpc>
                <a:spcPct val="107000"/>
              </a:lnSpc>
              <a:spcBef>
                <a:spcPts val="0"/>
              </a:spcBef>
              <a:spcAft>
                <a:spcPts val="800"/>
              </a:spcAft>
            </a:pPr>
            <a:endParaRPr lang="en-US" sz="1600" dirty="0">
              <a:solidFill>
                <a:srgbClr val="002060"/>
              </a:solidFill>
              <a:effectLst/>
              <a:latin typeface="Helvetica" panose="020B0604020202020204" pitchFamily="34" charset="0"/>
              <a:ea typeface="Calibri" panose="020F0502020204030204" pitchFamily="34" charset="0"/>
              <a:cs typeface="Helvetica" panose="020B0604020202020204" pitchFamily="34" charset="0"/>
            </a:endParaRPr>
          </a:p>
          <a:p>
            <a:pPr>
              <a:lnSpc>
                <a:spcPct val="107000"/>
              </a:lnSpc>
              <a:spcBef>
                <a:spcPts val="0"/>
              </a:spcBef>
              <a:spcAft>
                <a:spcPts val="800"/>
              </a:spcAft>
            </a:pPr>
            <a:r>
              <a:rPr lang="en-US" sz="1600" dirty="0">
                <a:solidFill>
                  <a:srgbClr val="002060"/>
                </a:solidFill>
                <a:effectLst/>
                <a:latin typeface="Helvetica" panose="020B0604020202020204" pitchFamily="34" charset="0"/>
                <a:ea typeface="Calibri" panose="020F0502020204030204" pitchFamily="34" charset="0"/>
                <a:cs typeface="Helvetica" panose="020B0604020202020204" pitchFamily="34" charset="0"/>
              </a:rPr>
              <a:t>All CSI-eligible facilities must comply with the Siting Rules for Grid Supply and Large Net-Metered Solar Facilities pursuant to </a:t>
            </a:r>
            <a:r>
              <a:rPr lang="en-US" sz="1600" b="1" i="1" u="sng" dirty="0">
                <a:solidFill>
                  <a:srgbClr val="002060"/>
                </a:solidFill>
                <a:effectLst/>
                <a:latin typeface="Helvetica" panose="020B0604020202020204" pitchFamily="34" charset="0"/>
                <a:ea typeface="Calibri" panose="020F0502020204030204" pitchFamily="34" charset="0"/>
                <a:cs typeface="Helvetica" panose="020B0604020202020204" pitchFamily="34" charset="0"/>
              </a:rPr>
              <a:t>N.J.A.C. 14:8-12</a:t>
            </a:r>
          </a:p>
          <a:p>
            <a:pPr marL="0" indent="0">
              <a:lnSpc>
                <a:spcPct val="107000"/>
              </a:lnSpc>
              <a:spcBef>
                <a:spcPts val="0"/>
              </a:spcBef>
              <a:spcAft>
                <a:spcPts val="800"/>
              </a:spcAft>
              <a:buNone/>
            </a:pPr>
            <a:endParaRPr lang="en-US" sz="1600" dirty="0">
              <a:solidFill>
                <a:srgbClr val="002060"/>
              </a:solidFill>
              <a:effectLst/>
              <a:latin typeface="Helvetica" panose="020B0604020202020204" pitchFamily="34" charset="0"/>
              <a:ea typeface="Calibri" panose="020F0502020204030204" pitchFamily="34" charset="0"/>
              <a:cs typeface="Helvetica" panose="020B0604020202020204" pitchFamily="34" charset="0"/>
            </a:endParaRPr>
          </a:p>
          <a:p>
            <a:pPr>
              <a:lnSpc>
                <a:spcPct val="107000"/>
              </a:lnSpc>
              <a:spcBef>
                <a:spcPts val="0"/>
              </a:spcBef>
              <a:spcAft>
                <a:spcPts val="800"/>
              </a:spcAft>
            </a:pPr>
            <a:r>
              <a:rPr lang="en-US" sz="1600" dirty="0">
                <a:solidFill>
                  <a:srgbClr val="002060"/>
                </a:solidFill>
                <a:effectLst/>
                <a:latin typeface="Helvetica" panose="020B0604020202020204" pitchFamily="34" charset="0"/>
                <a:ea typeface="Calibri" panose="020F0502020204030204" pitchFamily="34" charset="0"/>
                <a:cs typeface="Helvetica" panose="020B0604020202020204" pitchFamily="34" charset="0"/>
              </a:rPr>
              <a:t>Grid supply project developers are encouraged to work with PJM and the relevant Electric Distribution Company (EDC) to determine feasibility, impact and other requirements prior to executing a contract for construction and submitting a CSI Registration packet. </a:t>
            </a:r>
          </a:p>
          <a:p>
            <a:r>
              <a:rPr lang="en-US" sz="1600" dirty="0">
                <a:solidFill>
                  <a:srgbClr val="002060"/>
                </a:solidFill>
                <a:latin typeface="Helvetica" panose="020B0604020202020204" pitchFamily="34" charset="0"/>
                <a:cs typeface="Helvetica" panose="020B0604020202020204" pitchFamily="34" charset="0"/>
              </a:rPr>
              <a:t>Registrants with complete packets (i.e. all documents submitted, all deficiencies cured, meet the eligibility requirements for the tranche) will be issued a </a:t>
            </a:r>
            <a:r>
              <a:rPr lang="en-US" sz="1600" b="1" u="sng" dirty="0">
                <a:solidFill>
                  <a:srgbClr val="002060"/>
                </a:solidFill>
                <a:latin typeface="Helvetica" panose="020B0604020202020204" pitchFamily="34" charset="0"/>
                <a:cs typeface="Helvetica" panose="020B0604020202020204" pitchFamily="34" charset="0"/>
              </a:rPr>
              <a:t>notice of conditional registration</a:t>
            </a:r>
            <a:r>
              <a:rPr lang="en-US" sz="1600" dirty="0">
                <a:solidFill>
                  <a:srgbClr val="002060"/>
                </a:solidFill>
                <a:latin typeface="Helvetica" panose="020B0604020202020204" pitchFamily="34" charset="0"/>
                <a:cs typeface="Helvetica" panose="020B0604020202020204" pitchFamily="34" charset="0"/>
              </a:rPr>
              <a:t> with a </a:t>
            </a:r>
            <a:r>
              <a:rPr lang="en-US" sz="1600" b="1" dirty="0">
                <a:solidFill>
                  <a:srgbClr val="002060"/>
                </a:solidFill>
                <a:latin typeface="Helvetica" panose="020B0604020202020204" pitchFamily="34" charset="0"/>
                <a:cs typeface="Helvetica" panose="020B0604020202020204" pitchFamily="34" charset="0"/>
              </a:rPr>
              <a:t>36- month </a:t>
            </a:r>
            <a:r>
              <a:rPr lang="en-US" sz="1600" dirty="0">
                <a:solidFill>
                  <a:srgbClr val="002060"/>
                </a:solidFill>
                <a:latin typeface="Helvetica" panose="020B0604020202020204" pitchFamily="34" charset="0"/>
                <a:cs typeface="Helvetica" panose="020B0604020202020204" pitchFamily="34" charset="0"/>
              </a:rPr>
              <a:t>commitment length based on the date the conditional acceptance is issued. </a:t>
            </a:r>
            <a:endParaRPr lang="en-US" sz="1600" dirty="0">
              <a:solidFill>
                <a:srgbClr val="002060"/>
              </a:solidFill>
              <a:effectLst/>
              <a:latin typeface="Helvetica" panose="020B0604020202020204" pitchFamily="34" charset="0"/>
              <a:ea typeface="Calibri" panose="020F0502020204030204" pitchFamily="34" charset="0"/>
              <a:cs typeface="Helvetica" panose="020B0604020202020204" pitchFamily="34" charset="0"/>
            </a:endParaRPr>
          </a:p>
          <a:p>
            <a:pPr>
              <a:lnSpc>
                <a:spcPct val="107000"/>
              </a:lnSpc>
              <a:spcBef>
                <a:spcPts val="0"/>
              </a:spcBef>
              <a:spcAft>
                <a:spcPts val="800"/>
              </a:spcAft>
            </a:pPr>
            <a:endParaRPr lang="en-US" sz="1600" dirty="0">
              <a:solidFill>
                <a:srgbClr val="002060"/>
              </a:solidFill>
              <a:effectLst/>
              <a:latin typeface="Helvetica" panose="020B0604020202020204" pitchFamily="34" charset="0"/>
              <a:ea typeface="Calibri" panose="020F0502020204030204" pitchFamily="34" charset="0"/>
              <a:cs typeface="Helvetica" panose="020B0604020202020204" pitchFamily="34" charset="0"/>
            </a:endParaRPr>
          </a:p>
          <a:p>
            <a:endParaRPr lang="en-US" sz="1600" dirty="0">
              <a:latin typeface="Helvetica" panose="020B0604020202020204" pitchFamily="34" charset="0"/>
              <a:ea typeface="Calibri" panose="020F0502020204030204" pitchFamily="34" charset="0"/>
              <a:cs typeface="Helvetica" panose="020B0604020202020204" pitchFamily="34" charset="0"/>
            </a:endParaRPr>
          </a:p>
          <a:p>
            <a:pPr marR="0" lvl="0">
              <a:lnSpc>
                <a:spcPct val="107000"/>
              </a:lnSpc>
              <a:spcBef>
                <a:spcPts val="0"/>
              </a:spcBef>
              <a:spcAft>
                <a:spcPts val="800"/>
              </a:spcAft>
            </a:pPr>
            <a:endParaRPr lang="en-US" sz="1100" dirty="0">
              <a:effectLst/>
              <a:latin typeface="Helvetica" panose="020B0604020202020204" pitchFamily="34" charset="0"/>
              <a:ea typeface="Calibri" panose="020F0502020204030204" pitchFamily="34" charset="0"/>
              <a:cs typeface="Helvetica" panose="020B0604020202020204" pitchFamily="34" charset="0"/>
            </a:endParaRPr>
          </a:p>
          <a:p>
            <a:pPr marL="0" marR="0">
              <a:lnSpc>
                <a:spcPct val="107000"/>
              </a:lnSpc>
              <a:spcBef>
                <a:spcPts val="0"/>
              </a:spcBef>
              <a:spcAft>
                <a:spcPts val="800"/>
              </a:spcAft>
            </a:pPr>
            <a:endParaRPr lang="en-US" dirty="0"/>
          </a:p>
        </p:txBody>
      </p:sp>
    </p:spTree>
    <p:extLst>
      <p:ext uri="{BB962C8B-B14F-4D97-AF65-F5344CB8AC3E}">
        <p14:creationId xmlns:p14="http://schemas.microsoft.com/office/powerpoint/2010/main" val="24961164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FY20 Theme">
  <a:themeElements>
    <a:clrScheme name="NJBPU">
      <a:dk1>
        <a:sysClr val="windowText" lastClr="000000"/>
      </a:dk1>
      <a:lt1>
        <a:sysClr val="window" lastClr="FFFFFF"/>
      </a:lt1>
      <a:dk2>
        <a:srgbClr val="1F497D"/>
      </a:dk2>
      <a:lt2>
        <a:srgbClr val="EEECE1"/>
      </a:lt2>
      <a:accent1>
        <a:srgbClr val="029035"/>
      </a:accent1>
      <a:accent2>
        <a:srgbClr val="147BD1"/>
      </a:accent2>
      <a:accent3>
        <a:srgbClr val="EAAA00"/>
      </a:accent3>
      <a:accent4>
        <a:srgbClr val="006778"/>
      </a:accent4>
      <a:accent5>
        <a:srgbClr val="627D77"/>
      </a:accent5>
      <a:accent6>
        <a:srgbClr val="5E97AF"/>
      </a:accent6>
      <a:hlink>
        <a:srgbClr val="77C19A"/>
      </a:hlink>
      <a:folHlink>
        <a:srgbClr val="D0C883"/>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Y20 Theme" id="{55ED3F0B-19AF-47C3-B22B-5768B1C2DEB1}" vid="{D4C0F298-8500-4B4D-A0A3-5E46FE122A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activity xmlns="707dcc1a-fe74-449d-84b1-f7f47f773ef7"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6D0EAEE96661354E815E67EC17B86525" ma:contentTypeVersion="15" ma:contentTypeDescription="Create a new document." ma:contentTypeScope="" ma:versionID="0b7aeeb73a44a90eb4db122ea06d9b81">
  <xsd:schema xmlns:xsd="http://www.w3.org/2001/XMLSchema" xmlns:xs="http://www.w3.org/2001/XMLSchema" xmlns:p="http://schemas.microsoft.com/office/2006/metadata/properties" xmlns:ns3="707dcc1a-fe74-449d-84b1-f7f47f773ef7" xmlns:ns4="6921eedd-9434-4e17-853e-e3c821f07ddc" targetNamespace="http://schemas.microsoft.com/office/2006/metadata/properties" ma:root="true" ma:fieldsID="d8509aa389c512503b651bed9ac2fc9a" ns3:_="" ns4:_="">
    <xsd:import namespace="707dcc1a-fe74-449d-84b1-f7f47f773ef7"/>
    <xsd:import namespace="6921eedd-9434-4e17-853e-e3c821f07ddc"/>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GenerationTime" minOccurs="0"/>
                <xsd:element ref="ns3:MediaServiceEventHashCode" minOccurs="0"/>
                <xsd:element ref="ns4:SharedWithUsers" minOccurs="0"/>
                <xsd:element ref="ns4:SharedWithDetails" minOccurs="0"/>
                <xsd:element ref="ns4:SharingHintHash" minOccurs="0"/>
                <xsd:element ref="ns3:_activity" minOccurs="0"/>
                <xsd:element ref="ns3:MediaServiceOCR" minOccurs="0"/>
                <xsd:element ref="ns3:MediaServiceObjectDetectorVersions" minOccurs="0"/>
                <xsd:element ref="ns3:MediaServiceSystemTags" minOccurs="0"/>
                <xsd:element ref="ns3:MediaServiceSearchProperties"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07dcc1a-fe74-449d-84b1-f7f47f773ef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_activity" ma:index="17" nillable="true" ma:displayName="_activity" ma:hidden="true" ma:internalName="_activity">
      <xsd:simpleType>
        <xsd:restriction base="dms:Note"/>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ystemTags" ma:index="20" nillable="true" ma:displayName="MediaServiceSystemTags" ma:hidden="true" ma:internalName="MediaServiceSystemTags" ma:readOnly="true">
      <xsd:simpleType>
        <xsd:restriction base="dms:Note"/>
      </xsd:simpleType>
    </xsd:element>
    <xsd:element name="MediaServiceSearchProperties" ma:index="21" nillable="true" ma:displayName="MediaServiceSearchProperties" ma:hidden="true" ma:internalName="MediaServiceSearchProperties" ma:readOnly="true">
      <xsd:simpleType>
        <xsd:restriction base="dms:Note"/>
      </xsd:simpleType>
    </xsd:element>
    <xsd:element name="MediaLengthInSeconds" ma:index="22"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6921eedd-9434-4e17-853e-e3c821f07ddc"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SharingHintHash" ma:index="16"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A39CB70-12A9-440C-8C11-848A1EAD8FE4}">
  <ds:schemaRefs>
    <ds:schemaRef ds:uri="http://schemas.microsoft.com/sharepoint/v3/contenttype/forms"/>
  </ds:schemaRefs>
</ds:datastoreItem>
</file>

<file path=customXml/itemProps2.xml><?xml version="1.0" encoding="utf-8"?>
<ds:datastoreItem xmlns:ds="http://schemas.openxmlformats.org/officeDocument/2006/customXml" ds:itemID="{54888CBA-459A-4A82-BCBF-23E1349882C7}">
  <ds:schemaRefs>
    <ds:schemaRef ds:uri="http://www.w3.org/XML/1998/namespace"/>
    <ds:schemaRef ds:uri="http://purl.org/dc/elements/1.1/"/>
    <ds:schemaRef ds:uri="http://schemas.microsoft.com/office/2006/documentManagement/types"/>
    <ds:schemaRef ds:uri="http://schemas.openxmlformats.org/package/2006/metadata/core-properties"/>
    <ds:schemaRef ds:uri="http://purl.org/dc/terms/"/>
    <ds:schemaRef ds:uri="http://purl.org/dc/dcmitype/"/>
    <ds:schemaRef ds:uri="http://schemas.microsoft.com/office/infopath/2007/PartnerControls"/>
    <ds:schemaRef ds:uri="6921eedd-9434-4e17-853e-e3c821f07ddc"/>
    <ds:schemaRef ds:uri="707dcc1a-fe74-449d-84b1-f7f47f773ef7"/>
    <ds:schemaRef ds:uri="http://schemas.microsoft.com/office/2006/metadata/properties"/>
  </ds:schemaRefs>
</ds:datastoreItem>
</file>

<file path=customXml/itemProps3.xml><?xml version="1.0" encoding="utf-8"?>
<ds:datastoreItem xmlns:ds="http://schemas.openxmlformats.org/officeDocument/2006/customXml" ds:itemID="{C3DAA8E7-8442-440C-BAAA-3F2D26CC08D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07dcc1a-fe74-449d-84b1-f7f47f773ef7"/>
    <ds:schemaRef ds:uri="6921eedd-9434-4e17-853e-e3c821f07dd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2422</TotalTime>
  <Words>2802</Words>
  <Application>Microsoft Office PowerPoint</Application>
  <PresentationFormat>Widescreen</PresentationFormat>
  <Paragraphs>291</Paragraphs>
  <Slides>22</Slides>
  <Notes>6</Notes>
  <HiddenSlides>0</HiddenSlides>
  <MMClips>0</MMClips>
  <ScaleCrop>false</ScaleCrop>
  <HeadingPairs>
    <vt:vector size="6" baseType="variant">
      <vt:variant>
        <vt:lpstr>Fonts Used</vt:lpstr>
      </vt:variant>
      <vt:variant>
        <vt:i4>15</vt:i4>
      </vt:variant>
      <vt:variant>
        <vt:lpstr>Theme</vt:lpstr>
      </vt:variant>
      <vt:variant>
        <vt:i4>2</vt:i4>
      </vt:variant>
      <vt:variant>
        <vt:lpstr>Slide Titles</vt:lpstr>
      </vt:variant>
      <vt:variant>
        <vt:i4>22</vt:i4>
      </vt:variant>
    </vt:vector>
  </HeadingPairs>
  <TitlesOfParts>
    <vt:vector size="39" baseType="lpstr">
      <vt:lpstr>ＭＳ Ｐゴシック</vt:lpstr>
      <vt:lpstr>Arial</vt:lpstr>
      <vt:lpstr>Arial Unicode MS</vt:lpstr>
      <vt:lpstr>Arial,Sans-Serif</vt:lpstr>
      <vt:lpstr>Calibri</vt:lpstr>
      <vt:lpstr>Calibri Light</vt:lpstr>
      <vt:lpstr>Courier New</vt:lpstr>
      <vt:lpstr>Georgia</vt:lpstr>
      <vt:lpstr>Helvetica</vt:lpstr>
      <vt:lpstr>Helvetica Condensed</vt:lpstr>
      <vt:lpstr>Helvetica Neue</vt:lpstr>
      <vt:lpstr>Lato Bold</vt:lpstr>
      <vt:lpstr>Lato Light</vt:lpstr>
      <vt:lpstr>Lato Regular</vt:lpstr>
      <vt:lpstr>Times New Roman</vt:lpstr>
      <vt:lpstr>Office Theme</vt:lpstr>
      <vt:lpstr>FY20 Theme</vt:lpstr>
      <vt:lpstr>PowerPoint Presentation</vt:lpstr>
      <vt:lpstr>Housekeeping Slide</vt:lpstr>
      <vt:lpstr>Disclaimer</vt:lpstr>
      <vt:lpstr>Agenda</vt:lpstr>
      <vt:lpstr>Solar Successor Incentive Program (SuSI)</vt:lpstr>
      <vt:lpstr>CSI Program Solicitation Schedule</vt:lpstr>
      <vt:lpstr>Energy Year 2024 CSI Tranches and MW Caps</vt:lpstr>
      <vt:lpstr>CSI Program Eligibility Requirements</vt:lpstr>
      <vt:lpstr>CSI Program Registration Requirements</vt:lpstr>
      <vt:lpstr>CSI Program Registration-Two Step Process</vt:lpstr>
      <vt:lpstr>CSI Initial Registration Packet</vt:lpstr>
      <vt:lpstr>CSI Initial Registration Packet</vt:lpstr>
      <vt:lpstr>Contaminated Sites and Landfills (Tranche 3) Additional Registration Documents</vt:lpstr>
      <vt:lpstr>Tranche 3-Registration Process</vt:lpstr>
      <vt:lpstr>CSI Post Construction (Final As-Built) Certification Checklist</vt:lpstr>
      <vt:lpstr>CSI Post Construction (Final As-Built) Certification Checklist</vt:lpstr>
      <vt:lpstr>CSI Program Extension Policy</vt:lpstr>
      <vt:lpstr>CSI Extension Request Requirements</vt:lpstr>
      <vt:lpstr>Q&amp;A</vt:lpstr>
      <vt:lpstr>Additional Resources</vt:lpstr>
      <vt:lpstr>More Information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VanBlarcom, Tammy</dc:creator>
  <cp:lastModifiedBy>Watson, Diane [BPU]</cp:lastModifiedBy>
  <cp:revision>61</cp:revision>
  <dcterms:created xsi:type="dcterms:W3CDTF">2023-02-27T18:39:19Z</dcterms:created>
  <dcterms:modified xsi:type="dcterms:W3CDTF">2025-02-11T16:02:37Z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0x0101006D0EAEE96661354E815E67EC17B86525</vt:lpwstr>
  </property>
</Properties>
</file>